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19" roundtripDataSignature="AMtx7mjoGkO378+xUGeuATytNlAdhGOcf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3" d="100"/>
          <a:sy n="113" d="100"/>
        </p:scale>
        <p:origin x="108" y="54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tableStyles" Target="tableStyles.xml"/><Relationship Id="rId10" Type="http://schemas.openxmlformats.org/officeDocument/2006/relationships/slide" Target="slides/slide9.xml"/><Relationship Id="rId19"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it-IT"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3" name="Google Shape;8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7" name="Google Shape;157;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it-IT"/>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6" name="Google Shape;16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3" name="Google Shape;17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0" name="Google Shape;9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marR="0" lvl="0" indent="-171450" algn="l" rtl="0">
              <a:lnSpc>
                <a:spcPct val="100000"/>
              </a:lnSpc>
              <a:spcBef>
                <a:spcPts val="0"/>
              </a:spcBef>
              <a:spcAft>
                <a:spcPts val="0"/>
              </a:spcAft>
              <a:buClr>
                <a:schemeClr val="dk1"/>
              </a:buClr>
              <a:buSzPts val="1200"/>
              <a:buFont typeface="Arial"/>
              <a:buChar char="•"/>
            </a:pPr>
            <a:r>
              <a:rPr lang="it-IT" sz="1200"/>
              <a:t>Specificare che con l'avvento di Internet e con la condivisione dei Social Media, è aumentata esponenzialmente la diffusione di notizie false.</a:t>
            </a:r>
            <a:endParaRPr/>
          </a:p>
          <a:p>
            <a:pPr marL="0" lvl="0" indent="0" algn="l" rtl="0">
              <a:lnSpc>
                <a:spcPct val="100000"/>
              </a:lnSpc>
              <a:spcBef>
                <a:spcPts val="0"/>
              </a:spcBef>
              <a:spcAft>
                <a:spcPts val="0"/>
              </a:spcAft>
              <a:buSzPts val="1400"/>
              <a:buNone/>
            </a:pPr>
            <a:endParaRPr/>
          </a:p>
        </p:txBody>
      </p:sp>
      <p:sp>
        <p:nvSpPr>
          <p:cNvPr id="97" name="Google Shape;9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it-IT"/>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it-IT"/>
              <a:t>Esempi di bufale indefinite nel tempo:</a:t>
            </a:r>
            <a:endParaRPr/>
          </a:p>
          <a:p>
            <a:pPr marL="171450" marR="0" lvl="0" indent="-171450" algn="l" rtl="0">
              <a:lnSpc>
                <a:spcPct val="100000"/>
              </a:lnSpc>
              <a:spcBef>
                <a:spcPts val="0"/>
              </a:spcBef>
              <a:spcAft>
                <a:spcPts val="0"/>
              </a:spcAft>
              <a:buClr>
                <a:schemeClr val="dk1"/>
              </a:buClr>
              <a:buSzPts val="1200"/>
              <a:buFont typeface="Arial"/>
              <a:buChar char="•"/>
            </a:pPr>
            <a:r>
              <a:rPr lang="it-IT" sz="1200"/>
              <a:t>Le storie delle siringhe nei cinema</a:t>
            </a:r>
            <a:endParaRPr/>
          </a:p>
          <a:p>
            <a:pPr marL="171450" marR="0" lvl="0" indent="-171450" algn="l" rtl="0">
              <a:lnSpc>
                <a:spcPct val="100000"/>
              </a:lnSpc>
              <a:spcBef>
                <a:spcPts val="0"/>
              </a:spcBef>
              <a:spcAft>
                <a:spcPts val="0"/>
              </a:spcAft>
              <a:buClr>
                <a:schemeClr val="dk1"/>
              </a:buClr>
              <a:buSzPts val="1200"/>
              <a:buFont typeface="Arial"/>
              <a:buChar char="•"/>
            </a:pPr>
            <a:r>
              <a:rPr lang="it-IT" sz="1200"/>
              <a:t>le lamette sugli scivoli d'acqua.</a:t>
            </a:r>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r>
              <a:rPr lang="it-IT" sz="1200"/>
              <a:t>Tuttavia, pur esistendo piccole differenze tra le due definizioni, la tendenza generale è quella di utilizzare </a:t>
            </a:r>
            <a:r>
              <a:rPr lang="it-IT" sz="1200" b="1"/>
              <a:t>l’una come sinonimo dell’altra</a:t>
            </a:r>
            <a:r>
              <a:rPr lang="it-IT" sz="1200"/>
              <a:t>.</a:t>
            </a:r>
            <a:endParaRPr/>
          </a:p>
          <a:p>
            <a:pPr marL="0" lvl="0" indent="0" algn="l" rtl="0">
              <a:lnSpc>
                <a:spcPct val="100000"/>
              </a:lnSpc>
              <a:spcBef>
                <a:spcPts val="0"/>
              </a:spcBef>
              <a:spcAft>
                <a:spcPts val="0"/>
              </a:spcAft>
              <a:buSzPts val="1400"/>
              <a:buNone/>
            </a:pPr>
            <a:endParaRPr/>
          </a:p>
        </p:txBody>
      </p:sp>
      <p:sp>
        <p:nvSpPr>
          <p:cNvPr id="105" name="Google Shape;10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it-IT"/>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2" name="Google Shape;11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9" name="Google Shape;11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7" name="Google Shape;127;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it-IT"/>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7" name="Google Shape;137;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it-IT"/>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7" name="Google Shape;14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it-IT"/>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titolo" type="title">
  <p:cSld name="TITLE">
    <p:spTree>
      <p:nvGrpSpPr>
        <p:cNvPr id="1" name="Shape 15"/>
        <p:cNvGrpSpPr/>
        <p:nvPr/>
      </p:nvGrpSpPr>
      <p:grpSpPr>
        <a:xfrm>
          <a:off x="0" y="0"/>
          <a:ext cx="0" cy="0"/>
          <a:chOff x="0" y="0"/>
          <a:chExt cx="0" cy="0"/>
        </a:xfrm>
      </p:grpSpPr>
      <p:sp>
        <p:nvSpPr>
          <p:cNvPr id="16" name="Google Shape;16;p15"/>
          <p:cNvSpPr txBox="1">
            <a:spLocks noGrp="1"/>
          </p:cNvSpPr>
          <p:nvPr>
            <p:ph type="ctrTitle"/>
          </p:nvPr>
        </p:nvSpPr>
        <p:spPr>
          <a:xfrm>
            <a:off x="1143000" y="841772"/>
            <a:ext cx="6858000" cy="1790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5"/>
          <p:cNvSpPr txBox="1">
            <a:spLocks noGrp="1"/>
          </p:cNvSpPr>
          <p:nvPr>
            <p:ph type="subTitle" idx="1"/>
          </p:nvPr>
        </p:nvSpPr>
        <p:spPr>
          <a:xfrm>
            <a:off x="1143000" y="2701528"/>
            <a:ext cx="6858000" cy="124182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8" name="Google Shape;18;p1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5"/>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olo e testo verticale" type="vertTx">
  <p:cSld name="VERTICAL_TEXT">
    <p:spTree>
      <p:nvGrpSpPr>
        <p:cNvPr id="1" name="Shape 69"/>
        <p:cNvGrpSpPr/>
        <p:nvPr/>
      </p:nvGrpSpPr>
      <p:grpSpPr>
        <a:xfrm>
          <a:off x="0" y="0"/>
          <a:ext cx="0" cy="0"/>
          <a:chOff x="0" y="0"/>
          <a:chExt cx="0" cy="0"/>
        </a:xfrm>
      </p:grpSpPr>
      <p:sp>
        <p:nvSpPr>
          <p:cNvPr id="70" name="Google Shape;70;p24"/>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4"/>
          <p:cNvSpPr txBox="1">
            <a:spLocks noGrp="1"/>
          </p:cNvSpPr>
          <p:nvPr>
            <p:ph type="body" idx="1"/>
          </p:nvPr>
        </p:nvSpPr>
        <p:spPr>
          <a:xfrm rot="5400000">
            <a:off x="2940248" y="-942379"/>
            <a:ext cx="3263504"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2" name="Google Shape;72;p24"/>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4"/>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4"/>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itolo e testo verticale" type="vertTitleAndTx">
  <p:cSld name="VERTICAL_TITLE_AND_VERTICAL_TEXT">
    <p:spTree>
      <p:nvGrpSpPr>
        <p:cNvPr id="1" name="Shape 75"/>
        <p:cNvGrpSpPr/>
        <p:nvPr/>
      </p:nvGrpSpPr>
      <p:grpSpPr>
        <a:xfrm>
          <a:off x="0" y="0"/>
          <a:ext cx="0" cy="0"/>
          <a:chOff x="0" y="0"/>
          <a:chExt cx="0" cy="0"/>
        </a:xfrm>
      </p:grpSpPr>
      <p:sp>
        <p:nvSpPr>
          <p:cNvPr id="76" name="Google Shape;76;p25"/>
          <p:cNvSpPr txBox="1">
            <a:spLocks noGrp="1"/>
          </p:cNvSpPr>
          <p:nvPr>
            <p:ph type="title"/>
          </p:nvPr>
        </p:nvSpPr>
        <p:spPr>
          <a:xfrm rot="5400000">
            <a:off x="5350073" y="1467446"/>
            <a:ext cx="4358879"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5"/>
          <p:cNvSpPr txBox="1">
            <a:spLocks noGrp="1"/>
          </p:cNvSpPr>
          <p:nvPr>
            <p:ph type="body" idx="1"/>
          </p:nvPr>
        </p:nvSpPr>
        <p:spPr>
          <a:xfrm rot="5400000">
            <a:off x="1349573" y="-447079"/>
            <a:ext cx="4358879"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8" name="Google Shape;78;p2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5"/>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olo e contenuto" type="obj">
  <p:cSld name="OBJECT">
    <p:spTree>
      <p:nvGrpSpPr>
        <p:cNvPr id="1" name="Shape 21"/>
        <p:cNvGrpSpPr/>
        <p:nvPr/>
      </p:nvGrpSpPr>
      <p:grpSpPr>
        <a:xfrm>
          <a:off x="0" y="0"/>
          <a:ext cx="0" cy="0"/>
          <a:chOff x="0" y="0"/>
          <a:chExt cx="0" cy="0"/>
        </a:xfrm>
      </p:grpSpPr>
      <p:sp>
        <p:nvSpPr>
          <p:cNvPr id="22" name="Google Shape;22;p16"/>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489BBB"/>
              </a:buClr>
              <a:buSzPts val="2700"/>
              <a:buFont typeface="Calibri"/>
              <a:buNone/>
              <a:defRPr sz="2700" b="1">
                <a:solidFill>
                  <a:srgbClr val="489BBB"/>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6"/>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ntestazione sezione" type="secHead">
  <p:cSld name="SECTION_HEADER">
    <p:spTree>
      <p:nvGrpSpPr>
        <p:cNvPr id="1" name="Shape 24"/>
        <p:cNvGrpSpPr/>
        <p:nvPr/>
      </p:nvGrpSpPr>
      <p:grpSpPr>
        <a:xfrm>
          <a:off x="0" y="0"/>
          <a:ext cx="0" cy="0"/>
          <a:chOff x="0" y="0"/>
          <a:chExt cx="0" cy="0"/>
        </a:xfrm>
      </p:grpSpPr>
      <p:sp>
        <p:nvSpPr>
          <p:cNvPr id="25" name="Google Shape;25;p17"/>
          <p:cNvSpPr txBox="1">
            <a:spLocks noGrp="1"/>
          </p:cNvSpPr>
          <p:nvPr>
            <p:ph type="title"/>
          </p:nvPr>
        </p:nvSpPr>
        <p:spPr>
          <a:xfrm>
            <a:off x="623888" y="1282304"/>
            <a:ext cx="7886700" cy="213955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7"/>
          <p:cNvSpPr txBox="1">
            <a:spLocks noGrp="1"/>
          </p:cNvSpPr>
          <p:nvPr>
            <p:ph type="body" idx="1"/>
          </p:nvPr>
        </p:nvSpPr>
        <p:spPr>
          <a:xfrm>
            <a:off x="623888" y="3442098"/>
            <a:ext cx="7886700" cy="112514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27" name="Google Shape;27;p1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7"/>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ue contenuti" type="twoObj">
  <p:cSld name="TWO_OBJECTS">
    <p:spTree>
      <p:nvGrpSpPr>
        <p:cNvPr id="1" name="Shape 30"/>
        <p:cNvGrpSpPr/>
        <p:nvPr/>
      </p:nvGrpSpPr>
      <p:grpSpPr>
        <a:xfrm>
          <a:off x="0" y="0"/>
          <a:ext cx="0" cy="0"/>
          <a:chOff x="0" y="0"/>
          <a:chExt cx="0" cy="0"/>
        </a:xfrm>
      </p:grpSpPr>
      <p:sp>
        <p:nvSpPr>
          <p:cNvPr id="31" name="Google Shape;31;p18"/>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8"/>
          <p:cNvSpPr txBox="1">
            <a:spLocks noGrp="1"/>
          </p:cNvSpPr>
          <p:nvPr>
            <p:ph type="body" idx="1"/>
          </p:nvPr>
        </p:nvSpPr>
        <p:spPr>
          <a:xfrm>
            <a:off x="628650" y="1369219"/>
            <a:ext cx="38862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3" name="Google Shape;33;p18"/>
          <p:cNvSpPr txBox="1">
            <a:spLocks noGrp="1"/>
          </p:cNvSpPr>
          <p:nvPr>
            <p:ph type="body" idx="2"/>
          </p:nvPr>
        </p:nvSpPr>
        <p:spPr>
          <a:xfrm>
            <a:off x="4629150" y="1369219"/>
            <a:ext cx="38862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4" name="Google Shape;34;p18"/>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8"/>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8"/>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fronto" type="twoTxTwoObj">
  <p:cSld name="TWO_OBJECTS_WITH_TEXT">
    <p:spTree>
      <p:nvGrpSpPr>
        <p:cNvPr id="1" name="Shape 37"/>
        <p:cNvGrpSpPr/>
        <p:nvPr/>
      </p:nvGrpSpPr>
      <p:grpSpPr>
        <a:xfrm>
          <a:off x="0" y="0"/>
          <a:ext cx="0" cy="0"/>
          <a:chOff x="0" y="0"/>
          <a:chExt cx="0" cy="0"/>
        </a:xfrm>
      </p:grpSpPr>
      <p:sp>
        <p:nvSpPr>
          <p:cNvPr id="38" name="Google Shape;38;p19"/>
          <p:cNvSpPr txBox="1">
            <a:spLocks noGrp="1"/>
          </p:cNvSpPr>
          <p:nvPr>
            <p:ph type="title"/>
          </p:nvPr>
        </p:nvSpPr>
        <p:spPr>
          <a:xfrm>
            <a:off x="629841"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9"/>
          <p:cNvSpPr txBox="1">
            <a:spLocks noGrp="1"/>
          </p:cNvSpPr>
          <p:nvPr>
            <p:ph type="body" idx="1"/>
          </p:nvPr>
        </p:nvSpPr>
        <p:spPr>
          <a:xfrm>
            <a:off x="629842" y="1260872"/>
            <a:ext cx="3868340" cy="617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0" name="Google Shape;40;p19"/>
          <p:cNvSpPr txBox="1">
            <a:spLocks noGrp="1"/>
          </p:cNvSpPr>
          <p:nvPr>
            <p:ph type="body" idx="2"/>
          </p:nvPr>
        </p:nvSpPr>
        <p:spPr>
          <a:xfrm>
            <a:off x="629842" y="1878806"/>
            <a:ext cx="3868340" cy="2763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1" name="Google Shape;41;p19"/>
          <p:cNvSpPr txBox="1">
            <a:spLocks noGrp="1"/>
          </p:cNvSpPr>
          <p:nvPr>
            <p:ph type="body" idx="3"/>
          </p:nvPr>
        </p:nvSpPr>
        <p:spPr>
          <a:xfrm>
            <a:off x="4629150" y="1260872"/>
            <a:ext cx="3887391" cy="617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2" name="Google Shape;42;p19"/>
          <p:cNvSpPr txBox="1">
            <a:spLocks noGrp="1"/>
          </p:cNvSpPr>
          <p:nvPr>
            <p:ph type="body" idx="4"/>
          </p:nvPr>
        </p:nvSpPr>
        <p:spPr>
          <a:xfrm>
            <a:off x="4629150" y="1878806"/>
            <a:ext cx="3887391" cy="2763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3" name="Google Shape;43;p19"/>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9"/>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19"/>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titolo" type="titleOnly">
  <p:cSld name="TITLE_ONLY">
    <p:spTree>
      <p:nvGrpSpPr>
        <p:cNvPr id="1" name="Shape 46"/>
        <p:cNvGrpSpPr/>
        <p:nvPr/>
      </p:nvGrpSpPr>
      <p:grpSpPr>
        <a:xfrm>
          <a:off x="0" y="0"/>
          <a:ext cx="0" cy="0"/>
          <a:chOff x="0" y="0"/>
          <a:chExt cx="0" cy="0"/>
        </a:xfrm>
      </p:grpSpPr>
      <p:sp>
        <p:nvSpPr>
          <p:cNvPr id="47" name="Google Shape;47;p20"/>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0"/>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0"/>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uota" type="blank">
  <p:cSld name="BLANK">
    <p:spTree>
      <p:nvGrpSpPr>
        <p:cNvPr id="1" name="Shape 51"/>
        <p:cNvGrpSpPr/>
        <p:nvPr/>
      </p:nvGrpSpPr>
      <p:grpSpPr>
        <a:xfrm>
          <a:off x="0" y="0"/>
          <a:ext cx="0" cy="0"/>
          <a:chOff x="0" y="0"/>
          <a:chExt cx="0" cy="0"/>
        </a:xfrm>
      </p:grpSpPr>
      <p:sp>
        <p:nvSpPr>
          <p:cNvPr id="52" name="Google Shape;52;p2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1"/>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to con didascalia" type="objTx">
  <p:cSld name="OBJECT_WITH_CAPTION_TEXT">
    <p:spTree>
      <p:nvGrpSpPr>
        <p:cNvPr id="1" name="Shape 55"/>
        <p:cNvGrpSpPr/>
        <p:nvPr/>
      </p:nvGrpSpPr>
      <p:grpSpPr>
        <a:xfrm>
          <a:off x="0" y="0"/>
          <a:ext cx="0" cy="0"/>
          <a:chOff x="0" y="0"/>
          <a:chExt cx="0" cy="0"/>
        </a:xfrm>
      </p:grpSpPr>
      <p:sp>
        <p:nvSpPr>
          <p:cNvPr id="56" name="Google Shape;56;p22"/>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2"/>
          <p:cNvSpPr txBox="1">
            <a:spLocks noGrp="1"/>
          </p:cNvSpPr>
          <p:nvPr>
            <p:ph type="body" idx="1"/>
          </p:nvPr>
        </p:nvSpPr>
        <p:spPr>
          <a:xfrm>
            <a:off x="3887391" y="740569"/>
            <a:ext cx="4629150" cy="3655219"/>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58" name="Google Shape;58;p22"/>
          <p:cNvSpPr txBox="1">
            <a:spLocks noGrp="1"/>
          </p:cNvSpPr>
          <p:nvPr>
            <p:ph type="body" idx="2"/>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59" name="Google Shape;59;p2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magine con didascalia" type="picTx">
  <p:cSld name="PICTURE_WITH_CAPTION_TEXT">
    <p:spTree>
      <p:nvGrpSpPr>
        <p:cNvPr id="1" name="Shape 62"/>
        <p:cNvGrpSpPr/>
        <p:nvPr/>
      </p:nvGrpSpPr>
      <p:grpSpPr>
        <a:xfrm>
          <a:off x="0" y="0"/>
          <a:ext cx="0" cy="0"/>
          <a:chOff x="0" y="0"/>
          <a:chExt cx="0" cy="0"/>
        </a:xfrm>
      </p:grpSpPr>
      <p:sp>
        <p:nvSpPr>
          <p:cNvPr id="63" name="Google Shape;63;p23"/>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3"/>
          <p:cNvSpPr>
            <a:spLocks noGrp="1"/>
          </p:cNvSpPr>
          <p:nvPr>
            <p:ph type="pic" idx="2"/>
          </p:nvPr>
        </p:nvSpPr>
        <p:spPr>
          <a:xfrm>
            <a:off x="3887391" y="740569"/>
            <a:ext cx="4629150" cy="3655219"/>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75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65" name="Google Shape;65;p23"/>
          <p:cNvSpPr txBox="1">
            <a:spLocks noGrp="1"/>
          </p:cNvSpPr>
          <p:nvPr>
            <p:ph type="body" idx="1"/>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6" name="Google Shape;66;p2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3"/>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2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14"/>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4"/>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Google Shape;12;p14"/>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4"/>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4"/>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ifla.org/node/11175"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ifla.org/node/1117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pic>
        <p:nvPicPr>
          <p:cNvPr id="85" name="Google Shape;85;p1"/>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86" name="Google Shape;86;p1"/>
          <p:cNvSpPr txBox="1">
            <a:spLocks noGrp="1"/>
          </p:cNvSpPr>
          <p:nvPr>
            <p:ph type="ctrTitle"/>
          </p:nvPr>
        </p:nvSpPr>
        <p:spPr>
          <a:xfrm>
            <a:off x="4957011" y="1223784"/>
            <a:ext cx="4118236" cy="1451994"/>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4E9CBA"/>
              </a:buClr>
              <a:buSzPts val="3300"/>
              <a:buFont typeface="Calibri"/>
              <a:buNone/>
            </a:pPr>
            <a:r>
              <a:rPr lang="it-IT" sz="3300" b="1">
                <a:solidFill>
                  <a:srgbClr val="4E9CBA"/>
                </a:solidFill>
              </a:rPr>
              <a:t>FAKE NEWS E BUFALE</a:t>
            </a:r>
            <a:br>
              <a:rPr lang="it-IT" sz="3300" b="1">
                <a:solidFill>
                  <a:srgbClr val="4E9CBA"/>
                </a:solidFill>
              </a:rPr>
            </a:br>
            <a:r>
              <a:rPr lang="it-IT" sz="600" b="1">
                <a:solidFill>
                  <a:srgbClr val="4E9CBA"/>
                </a:solidFill>
              </a:rPr>
              <a:t/>
            </a:r>
            <a:br>
              <a:rPr lang="it-IT" sz="600" b="1">
                <a:solidFill>
                  <a:srgbClr val="4E9CBA"/>
                </a:solidFill>
              </a:rPr>
            </a:br>
            <a:r>
              <a:rPr lang="it-IT" sz="1800" b="1">
                <a:solidFill>
                  <a:srgbClr val="4E9CBA"/>
                </a:solidFill>
              </a:rPr>
              <a:t>Valutare dati, informazioni</a:t>
            </a:r>
            <a:br>
              <a:rPr lang="it-IT" sz="1800" b="1">
                <a:solidFill>
                  <a:srgbClr val="4E9CBA"/>
                </a:solidFill>
              </a:rPr>
            </a:br>
            <a:r>
              <a:rPr lang="it-IT" sz="1800" b="1">
                <a:solidFill>
                  <a:srgbClr val="4E9CBA"/>
                </a:solidFill>
              </a:rPr>
              <a:t>e contenuti digitali</a:t>
            </a:r>
            <a:endParaRPr/>
          </a:p>
        </p:txBody>
      </p:sp>
      <p:sp>
        <p:nvSpPr>
          <p:cNvPr id="87" name="Google Shape;87;p1"/>
          <p:cNvSpPr txBox="1">
            <a:spLocks noGrp="1"/>
          </p:cNvSpPr>
          <p:nvPr>
            <p:ph type="subTitle" idx="1"/>
          </p:nvPr>
        </p:nvSpPr>
        <p:spPr>
          <a:xfrm>
            <a:off x="5095889" y="2923285"/>
            <a:ext cx="3840479" cy="460122"/>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70000"/>
              </a:lnSpc>
              <a:spcBef>
                <a:spcPts val="0"/>
              </a:spcBef>
              <a:spcAft>
                <a:spcPts val="0"/>
              </a:spcAft>
              <a:buClr>
                <a:srgbClr val="17A25F"/>
              </a:buClr>
              <a:buSzPts val="1260"/>
              <a:buNone/>
            </a:pPr>
            <a:r>
              <a:rPr lang="it-IT" sz="1260" b="1">
                <a:solidFill>
                  <a:srgbClr val="17A25F"/>
                </a:solidFill>
              </a:rPr>
              <a:t>Roger Ottani</a:t>
            </a:r>
            <a:endParaRPr/>
          </a:p>
          <a:p>
            <a:pPr marL="0" lvl="0" indent="0" algn="ctr" rtl="0">
              <a:lnSpc>
                <a:spcPct val="91071"/>
              </a:lnSpc>
              <a:spcBef>
                <a:spcPts val="750"/>
              </a:spcBef>
              <a:spcAft>
                <a:spcPts val="0"/>
              </a:spcAft>
              <a:buClr>
                <a:schemeClr val="dk1"/>
              </a:buClr>
              <a:buSzPts val="1120"/>
              <a:buNone/>
            </a:pPr>
            <a:r>
              <a:rPr lang="it-IT" sz="1120">
                <a:solidFill>
                  <a:schemeClr val="dk1"/>
                </a:solidFill>
              </a:rPr>
              <a:t>Area progettazione e contenuti</a:t>
            </a:r>
            <a:endParaRPr sz="1120">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p10"/>
          <p:cNvPicPr preferRelativeResize="0">
            <a:picLocks noGrp="1"/>
          </p:cNvPicPr>
          <p:nvPr>
            <p:ph type="body" idx="1"/>
          </p:nvPr>
        </p:nvPicPr>
        <p:blipFill rotWithShape="1">
          <a:blip r:embed="rId3">
            <a:alphaModFix/>
          </a:blip>
          <a:srcRect l="3960" t="9413" r="1451" b="70532"/>
          <a:stretch/>
        </p:blipFill>
        <p:spPr>
          <a:xfrm>
            <a:off x="4130351" y="2564000"/>
            <a:ext cx="4899710" cy="1385109"/>
          </a:xfrm>
          <a:prstGeom prst="rect">
            <a:avLst/>
          </a:prstGeom>
          <a:noFill/>
          <a:ln>
            <a:noFill/>
          </a:ln>
        </p:spPr>
      </p:pic>
      <p:pic>
        <p:nvPicPr>
          <p:cNvPr id="160" name="Google Shape;160;p10"/>
          <p:cNvPicPr preferRelativeResize="0"/>
          <p:nvPr/>
        </p:nvPicPr>
        <p:blipFill rotWithShape="1">
          <a:blip r:embed="rId3">
            <a:alphaModFix/>
          </a:blip>
          <a:srcRect l="3960" t="28802" r="1451" b="49369"/>
          <a:stretch/>
        </p:blipFill>
        <p:spPr>
          <a:xfrm>
            <a:off x="4056154" y="769212"/>
            <a:ext cx="4965041" cy="1527704"/>
          </a:xfrm>
          <a:prstGeom prst="rect">
            <a:avLst/>
          </a:prstGeom>
          <a:noFill/>
          <a:ln>
            <a:noFill/>
          </a:ln>
        </p:spPr>
      </p:pic>
      <p:sp>
        <p:nvSpPr>
          <p:cNvPr id="161" name="Google Shape;161;p10"/>
          <p:cNvSpPr txBox="1">
            <a:spLocks noGrp="1"/>
          </p:cNvSpPr>
          <p:nvPr>
            <p:ph type="title"/>
          </p:nvPr>
        </p:nvSpPr>
        <p:spPr>
          <a:xfrm>
            <a:off x="241495" y="528070"/>
            <a:ext cx="8229600" cy="857250"/>
          </a:xfrm>
          <a:prstGeom prst="rect">
            <a:avLst/>
          </a:prstGeom>
          <a:noFill/>
          <a:ln>
            <a:noFill/>
          </a:ln>
        </p:spPr>
        <p:txBody>
          <a:bodyPr spcFirstLastPara="1" wrap="square" lIns="91425" tIns="45700" rIns="91425" bIns="45700" anchor="ctr" anchorCtr="0">
            <a:normAutofit/>
          </a:bodyPr>
          <a:lstStyle/>
          <a:p>
            <a:pPr marL="0" lvl="0" indent="0" algn="l" rtl="0">
              <a:lnSpc>
                <a:spcPct val="99200"/>
              </a:lnSpc>
              <a:spcBef>
                <a:spcPts val="0"/>
              </a:spcBef>
              <a:spcAft>
                <a:spcPts val="0"/>
              </a:spcAft>
              <a:buClr>
                <a:srgbClr val="4E9CBA"/>
              </a:buClr>
              <a:buSzPts val="2500"/>
              <a:buFont typeface="Calibri"/>
              <a:buNone/>
            </a:pPr>
            <a:r>
              <a:rPr lang="it-IT" sz="2500" b="1">
                <a:solidFill>
                  <a:srgbClr val="4E9CBA"/>
                </a:solidFill>
              </a:rPr>
              <a:t>Com</a:t>
            </a:r>
            <a:r>
              <a:rPr lang="it-IT" sz="2500">
                <a:solidFill>
                  <a:srgbClr val="4E9CBA"/>
                </a:solidFill>
              </a:rPr>
              <a:t>e r</a:t>
            </a:r>
            <a:r>
              <a:rPr lang="it-IT" sz="2500" b="1">
                <a:solidFill>
                  <a:srgbClr val="4E9CBA"/>
                </a:solidFill>
              </a:rPr>
              <a:t>iconoscere le fake news</a:t>
            </a:r>
            <a:endParaRPr/>
          </a:p>
        </p:txBody>
      </p:sp>
      <p:sp>
        <p:nvSpPr>
          <p:cNvPr id="163" name="Google Shape;163;p10"/>
          <p:cNvSpPr txBox="1"/>
          <p:nvPr/>
        </p:nvSpPr>
        <p:spPr>
          <a:xfrm>
            <a:off x="341697" y="1689233"/>
            <a:ext cx="8229600" cy="2314875"/>
          </a:xfrm>
          <a:prstGeom prst="rect">
            <a:avLst/>
          </a:prstGeom>
          <a:noFill/>
          <a:ln>
            <a:noFill/>
          </a:ln>
        </p:spPr>
        <p:txBody>
          <a:bodyPr spcFirstLastPara="1" wrap="square" lIns="0" tIns="0" rIns="0" bIns="0" anchor="t" anchorCtr="0">
            <a:noAutofit/>
          </a:bodyPr>
          <a:lstStyle/>
          <a:p>
            <a:pPr marL="0" marR="0" lvl="0" indent="0" algn="l" rtl="0">
              <a:lnSpc>
                <a:spcPct val="190769"/>
              </a:lnSpc>
              <a:spcBef>
                <a:spcPts val="0"/>
              </a:spcBef>
              <a:spcAft>
                <a:spcPts val="0"/>
              </a:spcAft>
              <a:buClr>
                <a:schemeClr val="dk1"/>
              </a:buClr>
              <a:buSzPts val="1300"/>
              <a:buFont typeface="Calibri"/>
              <a:buNone/>
            </a:pPr>
            <a:endParaRPr sz="1300" b="0" i="0" u="none" strike="noStrike" cap="none">
              <a:solidFill>
                <a:schemeClr val="dk1"/>
              </a:solidFill>
              <a:latin typeface="Calibri"/>
              <a:ea typeface="Calibri"/>
              <a:cs typeface="Calibri"/>
              <a:sym typeface="Calibri"/>
            </a:endParaRPr>
          </a:p>
        </p:txBody>
      </p:sp>
      <p:sp>
        <p:nvSpPr>
          <p:cNvPr id="162" name="Google Shape;162;p10"/>
          <p:cNvSpPr txBox="1"/>
          <p:nvPr/>
        </p:nvSpPr>
        <p:spPr>
          <a:xfrm>
            <a:off x="463773" y="2305341"/>
            <a:ext cx="3544502" cy="36292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17A25F"/>
              </a:buClr>
              <a:buSzPts val="1800"/>
              <a:buFont typeface="Calibri"/>
              <a:buNone/>
            </a:pPr>
            <a:r>
              <a:rPr lang="it-IT" sz="1800" b="1" i="1" u="sng" strike="noStrike" cap="none" dirty="0" smtClean="0">
                <a:solidFill>
                  <a:srgbClr val="17A25F"/>
                </a:solidFill>
                <a:latin typeface="Calibri"/>
                <a:ea typeface="Calibri"/>
                <a:cs typeface="Calibri"/>
                <a:sym typeface="Calibri"/>
                <a:hlinkClick r:id="rId4"/>
              </a:rPr>
              <a:t>https</a:t>
            </a:r>
            <a:r>
              <a:rPr lang="it-IT" sz="1800" b="1" i="1" u="sng" strike="noStrike" cap="none" dirty="0">
                <a:solidFill>
                  <a:srgbClr val="17A25F"/>
                </a:solidFill>
                <a:latin typeface="Calibri"/>
                <a:ea typeface="Calibri"/>
                <a:cs typeface="Calibri"/>
                <a:sym typeface="Calibri"/>
                <a:hlinkClick r:id="rId4"/>
              </a:rPr>
              <a:t>://www.ifla.org/node/11175</a:t>
            </a:r>
            <a:r>
              <a:rPr lang="it-IT" sz="1800" b="1" i="1" u="none" strike="noStrike" cap="none" dirty="0">
                <a:solidFill>
                  <a:srgbClr val="17A25F"/>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1"/>
          <p:cNvSpPr txBox="1">
            <a:spLocks noGrp="1"/>
          </p:cNvSpPr>
          <p:nvPr>
            <p:ph type="title"/>
          </p:nvPr>
        </p:nvSpPr>
        <p:spPr>
          <a:xfrm>
            <a:off x="241495" y="528070"/>
            <a:ext cx="8229600" cy="857250"/>
          </a:xfrm>
          <a:prstGeom prst="rect">
            <a:avLst/>
          </a:prstGeom>
          <a:noFill/>
          <a:ln>
            <a:noFill/>
          </a:ln>
        </p:spPr>
        <p:txBody>
          <a:bodyPr spcFirstLastPara="1" wrap="square" lIns="91425" tIns="45700" rIns="91425" bIns="45700" anchor="ctr" anchorCtr="0">
            <a:normAutofit/>
          </a:bodyPr>
          <a:lstStyle/>
          <a:p>
            <a:pPr marL="0" lvl="0" indent="0" algn="l" rtl="0">
              <a:lnSpc>
                <a:spcPct val="99200"/>
              </a:lnSpc>
              <a:spcBef>
                <a:spcPts val="0"/>
              </a:spcBef>
              <a:spcAft>
                <a:spcPts val="0"/>
              </a:spcAft>
              <a:buClr>
                <a:srgbClr val="4E9CBA"/>
              </a:buClr>
              <a:buSzPts val="2500"/>
              <a:buFont typeface="Calibri"/>
              <a:buNone/>
            </a:pPr>
            <a:r>
              <a:rPr lang="it-IT" sz="2500" b="1" dirty="0">
                <a:solidFill>
                  <a:srgbClr val="4E9CBA"/>
                </a:solidFill>
              </a:rPr>
              <a:t>Consigli «anti </a:t>
            </a:r>
            <a:r>
              <a:rPr lang="it-IT" sz="2500" b="1" dirty="0" err="1">
                <a:solidFill>
                  <a:srgbClr val="4E9CBA"/>
                </a:solidFill>
              </a:rPr>
              <a:t>fake</a:t>
            </a:r>
            <a:r>
              <a:rPr lang="it-IT" sz="2500" b="1" dirty="0">
                <a:solidFill>
                  <a:srgbClr val="4E9CBA"/>
                </a:solidFill>
              </a:rPr>
              <a:t> news»</a:t>
            </a:r>
            <a:endParaRPr dirty="0"/>
          </a:p>
        </p:txBody>
      </p:sp>
      <p:sp>
        <p:nvSpPr>
          <p:cNvPr id="169" name="Google Shape;169;p11"/>
          <p:cNvSpPr txBox="1"/>
          <p:nvPr/>
        </p:nvSpPr>
        <p:spPr>
          <a:xfrm>
            <a:off x="341697" y="1144845"/>
            <a:ext cx="8229600" cy="362926"/>
          </a:xfrm>
          <a:prstGeom prst="rect">
            <a:avLst/>
          </a:prstGeom>
          <a:noFill/>
          <a:ln>
            <a:noFill/>
          </a:ln>
        </p:spPr>
        <p:txBody>
          <a:bodyPr spcFirstLastPara="1" wrap="square" lIns="0" tIns="0" rIns="0" bIns="0" anchor="t" anchorCtr="0">
            <a:noAutofit/>
          </a:bodyPr>
          <a:lstStyle/>
          <a:p>
            <a:pPr marL="0" marR="0" lvl="0" indent="0" algn="l" rtl="0">
              <a:lnSpc>
                <a:spcPct val="177142"/>
              </a:lnSpc>
              <a:spcBef>
                <a:spcPts val="0"/>
              </a:spcBef>
              <a:spcAft>
                <a:spcPts val="0"/>
              </a:spcAft>
              <a:buClr>
                <a:srgbClr val="17A25F"/>
              </a:buClr>
              <a:buSzPts val="1400"/>
              <a:buFont typeface="Calibri"/>
              <a:buNone/>
            </a:pPr>
            <a:r>
              <a:rPr lang="it-IT" sz="1800" b="1" i="0" u="none" strike="noStrike" cap="none" dirty="0">
                <a:solidFill>
                  <a:srgbClr val="17A25F"/>
                </a:solidFill>
                <a:latin typeface="Calibri" panose="020F0502020204030204" pitchFamily="34" charset="0"/>
                <a:ea typeface="Calibri"/>
                <a:cs typeface="Calibri" panose="020F0502020204030204" pitchFamily="34" charset="0"/>
                <a:sym typeface="Calibri"/>
              </a:rPr>
              <a:t>Alcuni consigli per evitare la diffusione di </a:t>
            </a:r>
            <a:r>
              <a:rPr lang="it-IT" sz="1800" b="1" i="0" u="none" strike="noStrike" cap="none" dirty="0" err="1">
                <a:solidFill>
                  <a:srgbClr val="17A25F"/>
                </a:solidFill>
                <a:latin typeface="Calibri" panose="020F0502020204030204" pitchFamily="34" charset="0"/>
                <a:ea typeface="Calibri"/>
                <a:cs typeface="Calibri" panose="020F0502020204030204" pitchFamily="34" charset="0"/>
                <a:sym typeface="Calibri"/>
              </a:rPr>
              <a:t>fake</a:t>
            </a:r>
            <a:r>
              <a:rPr lang="it-IT" sz="1800" b="1" i="0" u="none" strike="noStrike" cap="none" dirty="0">
                <a:solidFill>
                  <a:srgbClr val="17A25F"/>
                </a:solidFill>
                <a:latin typeface="Calibri" panose="020F0502020204030204" pitchFamily="34" charset="0"/>
                <a:ea typeface="Calibri"/>
                <a:cs typeface="Calibri" panose="020F0502020204030204" pitchFamily="34" charset="0"/>
                <a:sym typeface="Calibri"/>
              </a:rPr>
              <a:t> news</a:t>
            </a:r>
            <a:endParaRPr sz="1800" b="0" i="0" u="none" strike="noStrike" cap="none" dirty="0">
              <a:solidFill>
                <a:srgbClr val="000000"/>
              </a:solidFill>
              <a:latin typeface="Calibri" panose="020F0502020204030204" pitchFamily="34" charset="0"/>
              <a:cs typeface="Calibri" panose="020F0502020204030204" pitchFamily="34" charset="0"/>
              <a:sym typeface="Arial"/>
            </a:endParaRPr>
          </a:p>
          <a:p>
            <a:pPr marL="0" marR="0" lvl="0" indent="0" algn="l" rtl="0">
              <a:lnSpc>
                <a:spcPct val="177142"/>
              </a:lnSpc>
              <a:spcBef>
                <a:spcPts val="0"/>
              </a:spcBef>
              <a:spcAft>
                <a:spcPts val="0"/>
              </a:spcAft>
              <a:buClr>
                <a:schemeClr val="dk1"/>
              </a:buClr>
              <a:buSzPts val="1400"/>
              <a:buFont typeface="Calibri"/>
              <a:buNone/>
            </a:pPr>
            <a:endParaRPr sz="1800" b="1" i="0" u="none" strike="noStrike" cap="none" dirty="0">
              <a:solidFill>
                <a:srgbClr val="17A25F"/>
              </a:solidFill>
              <a:latin typeface="Calibri" panose="020F0502020204030204" pitchFamily="34" charset="0"/>
              <a:ea typeface="Calibri"/>
              <a:cs typeface="Calibri" panose="020F0502020204030204" pitchFamily="34" charset="0"/>
              <a:sym typeface="Calibri"/>
            </a:endParaRPr>
          </a:p>
        </p:txBody>
      </p:sp>
      <p:sp>
        <p:nvSpPr>
          <p:cNvPr id="170" name="Google Shape;170;p11"/>
          <p:cNvSpPr txBox="1"/>
          <p:nvPr/>
        </p:nvSpPr>
        <p:spPr>
          <a:xfrm>
            <a:off x="341697" y="1507771"/>
            <a:ext cx="8229600" cy="2314875"/>
          </a:xfrm>
          <a:prstGeom prst="rect">
            <a:avLst/>
          </a:prstGeom>
          <a:noFill/>
          <a:ln>
            <a:noFill/>
          </a:ln>
        </p:spPr>
        <p:txBody>
          <a:bodyPr spcFirstLastPara="1" wrap="square" lIns="0" tIns="0" rIns="0" bIns="0" anchor="t" anchorCtr="0">
            <a:noAutofit/>
          </a:bodyPr>
          <a:lstStyle/>
          <a:p>
            <a:pPr marL="285750" marR="0" lvl="0" indent="-285750" algn="l" rtl="0">
              <a:lnSpc>
                <a:spcPct val="100000"/>
              </a:lnSpc>
              <a:spcBef>
                <a:spcPts val="1200"/>
              </a:spcBef>
              <a:spcAft>
                <a:spcPts val="0"/>
              </a:spcAft>
              <a:buClr>
                <a:schemeClr val="dk1"/>
              </a:buClr>
              <a:buSzPts val="1800"/>
              <a:buFont typeface="Arial"/>
              <a:buChar char="•"/>
            </a:pPr>
            <a:r>
              <a:rPr lang="it-IT" sz="1800" b="0" i="0" u="none" strike="noStrike" cap="none" dirty="0">
                <a:solidFill>
                  <a:schemeClr val="dk1"/>
                </a:solidFill>
                <a:latin typeface="Calibri" panose="020F0502020204030204" pitchFamily="34" charset="0"/>
                <a:ea typeface="Calibri"/>
                <a:cs typeface="Calibri" panose="020F0502020204030204" pitchFamily="34" charset="0"/>
                <a:sym typeface="Calibri"/>
              </a:rPr>
              <a:t>Consulta e confronta </a:t>
            </a:r>
            <a:r>
              <a:rPr lang="it-IT" sz="1800" b="1" i="0" u="none" strike="noStrike" cap="none" dirty="0">
                <a:solidFill>
                  <a:schemeClr val="dk1"/>
                </a:solidFill>
                <a:latin typeface="Calibri" panose="020F0502020204030204" pitchFamily="34" charset="0"/>
                <a:ea typeface="Calibri"/>
                <a:cs typeface="Calibri" panose="020F0502020204030204" pitchFamily="34" charset="0"/>
                <a:sym typeface="Calibri"/>
              </a:rPr>
              <a:t>più fonti di informazione</a:t>
            </a:r>
            <a:r>
              <a:rPr lang="it-IT" sz="1800" b="0" i="0" u="none" strike="noStrike" cap="none" dirty="0">
                <a:solidFill>
                  <a:schemeClr val="dk1"/>
                </a:solidFill>
                <a:latin typeface="Calibri" panose="020F0502020204030204" pitchFamily="34" charset="0"/>
                <a:ea typeface="Calibri"/>
                <a:cs typeface="Calibri" panose="020F0502020204030204" pitchFamily="34" charset="0"/>
                <a:sym typeface="Calibri"/>
              </a:rPr>
              <a:t>.</a:t>
            </a:r>
            <a:endParaRPr sz="1800" b="0" i="0" u="none" strike="noStrike" cap="none" dirty="0">
              <a:solidFill>
                <a:srgbClr val="000000"/>
              </a:solidFill>
              <a:latin typeface="Calibri" panose="020F0502020204030204" pitchFamily="34" charset="0"/>
              <a:cs typeface="Calibri" panose="020F0502020204030204" pitchFamily="34" charset="0"/>
              <a:sym typeface="Arial"/>
            </a:endParaRPr>
          </a:p>
          <a:p>
            <a:pPr marL="285750" marR="0" lvl="0" indent="-285750" algn="l" rtl="0">
              <a:lnSpc>
                <a:spcPct val="100000"/>
              </a:lnSpc>
              <a:spcBef>
                <a:spcPts val="1200"/>
              </a:spcBef>
              <a:spcAft>
                <a:spcPts val="0"/>
              </a:spcAft>
              <a:buClr>
                <a:schemeClr val="dk1"/>
              </a:buClr>
              <a:buSzPts val="1800"/>
              <a:buFont typeface="Arial"/>
              <a:buChar char="•"/>
            </a:pPr>
            <a:r>
              <a:rPr lang="it-IT" sz="1800" b="1" i="0" u="none" strike="noStrike" cap="none" dirty="0">
                <a:solidFill>
                  <a:schemeClr val="dk1"/>
                </a:solidFill>
                <a:latin typeface="Calibri" panose="020F0502020204030204" pitchFamily="34" charset="0"/>
                <a:ea typeface="Calibri"/>
                <a:cs typeface="Calibri" panose="020F0502020204030204" pitchFamily="34" charset="0"/>
                <a:sym typeface="Calibri"/>
              </a:rPr>
              <a:t>Non condividere immagini, messaggi o in generale informazioni</a:t>
            </a:r>
            <a:r>
              <a:rPr lang="it-IT" sz="1800" b="0" i="0" u="none" strike="noStrike" cap="none" dirty="0">
                <a:solidFill>
                  <a:schemeClr val="dk1"/>
                </a:solidFill>
                <a:latin typeface="Calibri" panose="020F0502020204030204" pitchFamily="34" charset="0"/>
                <a:ea typeface="Calibri"/>
                <a:cs typeface="Calibri" panose="020F0502020204030204" pitchFamily="34" charset="0"/>
                <a:sym typeface="Calibri"/>
              </a:rPr>
              <a:t> senza verificare la loro veridicità.</a:t>
            </a:r>
            <a:endParaRPr sz="1800" b="0" i="0" u="none" strike="noStrike" cap="none" dirty="0">
              <a:solidFill>
                <a:srgbClr val="000000"/>
              </a:solidFill>
              <a:latin typeface="Calibri" panose="020F0502020204030204" pitchFamily="34" charset="0"/>
              <a:cs typeface="Calibri" panose="020F0502020204030204" pitchFamily="34" charset="0"/>
              <a:sym typeface="Arial"/>
            </a:endParaRPr>
          </a:p>
          <a:p>
            <a:pPr marL="285750" marR="0" lvl="0" indent="-285750" algn="l" rtl="0">
              <a:lnSpc>
                <a:spcPct val="100000"/>
              </a:lnSpc>
              <a:spcBef>
                <a:spcPts val="1200"/>
              </a:spcBef>
              <a:spcAft>
                <a:spcPts val="0"/>
              </a:spcAft>
              <a:buClr>
                <a:schemeClr val="dk1"/>
              </a:buClr>
              <a:buSzPts val="1800"/>
              <a:buFont typeface="Arial"/>
              <a:buChar char="•"/>
            </a:pPr>
            <a:r>
              <a:rPr lang="it-IT" sz="1800" b="0" i="0" u="none" strike="noStrike" cap="none" dirty="0">
                <a:solidFill>
                  <a:schemeClr val="dk1"/>
                </a:solidFill>
                <a:latin typeface="Calibri" panose="020F0502020204030204" pitchFamily="34" charset="0"/>
                <a:ea typeface="Calibri"/>
                <a:cs typeface="Calibri" panose="020F0502020204030204" pitchFamily="34" charset="0"/>
                <a:sym typeface="Calibri"/>
              </a:rPr>
              <a:t>Se diffondi un contenuto falso, cerca di </a:t>
            </a:r>
            <a:r>
              <a:rPr lang="it-IT" sz="1800" b="1" i="0" u="none" strike="noStrike" cap="none" dirty="0">
                <a:solidFill>
                  <a:schemeClr val="dk1"/>
                </a:solidFill>
                <a:latin typeface="Calibri" panose="020F0502020204030204" pitchFamily="34" charset="0"/>
                <a:ea typeface="Calibri"/>
                <a:cs typeface="Calibri" panose="020F0502020204030204" pitchFamily="34" charset="0"/>
                <a:sym typeface="Calibri"/>
              </a:rPr>
              <a:t>correggere velocemente</a:t>
            </a:r>
            <a:r>
              <a:rPr lang="it-IT" sz="1800" b="0" i="0" u="none" strike="noStrike" cap="none" dirty="0">
                <a:solidFill>
                  <a:schemeClr val="dk1"/>
                </a:solidFill>
                <a:latin typeface="Calibri" panose="020F0502020204030204" pitchFamily="34" charset="0"/>
                <a:ea typeface="Calibri"/>
                <a:cs typeface="Calibri" panose="020F0502020204030204" pitchFamily="34" charset="0"/>
                <a:sym typeface="Calibri"/>
              </a:rPr>
              <a:t>.</a:t>
            </a:r>
            <a:endParaRPr sz="1800" b="0" i="0" u="none" strike="noStrike" cap="none" dirty="0">
              <a:solidFill>
                <a:srgbClr val="000000"/>
              </a:solidFill>
              <a:latin typeface="Calibri" panose="020F0502020204030204" pitchFamily="34" charset="0"/>
              <a:cs typeface="Calibri" panose="020F0502020204030204" pitchFamily="34" charset="0"/>
              <a:sym typeface="Arial"/>
            </a:endParaRPr>
          </a:p>
          <a:p>
            <a:pPr marL="285750" marR="0" lvl="0" indent="-285750" algn="l" rtl="0">
              <a:lnSpc>
                <a:spcPct val="100000"/>
              </a:lnSpc>
              <a:spcBef>
                <a:spcPts val="1200"/>
              </a:spcBef>
              <a:spcAft>
                <a:spcPts val="0"/>
              </a:spcAft>
              <a:buClr>
                <a:schemeClr val="dk1"/>
              </a:buClr>
              <a:buSzPts val="1800"/>
              <a:buFont typeface="Arial"/>
              <a:buChar char="•"/>
            </a:pPr>
            <a:r>
              <a:rPr lang="it-IT" sz="1800" b="0" i="0" u="none" strike="noStrike" cap="none" dirty="0">
                <a:solidFill>
                  <a:schemeClr val="dk1"/>
                </a:solidFill>
                <a:latin typeface="Calibri" panose="020F0502020204030204" pitchFamily="34" charset="0"/>
                <a:ea typeface="Calibri"/>
                <a:cs typeface="Calibri" panose="020F0502020204030204" pitchFamily="34" charset="0"/>
                <a:sym typeface="Calibri"/>
              </a:rPr>
              <a:t>Cerca di avere un </a:t>
            </a:r>
            <a:r>
              <a:rPr lang="it-IT" sz="1800" b="1" i="0" u="none" strike="noStrike" cap="none" dirty="0">
                <a:solidFill>
                  <a:schemeClr val="dk1"/>
                </a:solidFill>
                <a:latin typeface="Calibri" panose="020F0502020204030204" pitchFamily="34" charset="0"/>
                <a:ea typeface="Calibri"/>
                <a:cs typeface="Calibri" panose="020F0502020204030204" pitchFamily="34" charset="0"/>
                <a:sym typeface="Calibri"/>
              </a:rPr>
              <a:t>atteggiamento scettico </a:t>
            </a:r>
            <a:r>
              <a:rPr lang="it-IT" sz="1800" b="0" i="0" u="none" strike="noStrike" cap="none" dirty="0">
                <a:solidFill>
                  <a:schemeClr val="dk1"/>
                </a:solidFill>
                <a:latin typeface="Calibri" panose="020F0502020204030204" pitchFamily="34" charset="0"/>
                <a:ea typeface="Calibri"/>
                <a:cs typeface="Calibri" panose="020F0502020204030204" pitchFamily="34" charset="0"/>
                <a:sym typeface="Calibri"/>
              </a:rPr>
              <a:t>verso l’informazione.</a:t>
            </a:r>
            <a:endParaRPr sz="1800" b="0" i="0" u="none" strike="noStrike" cap="none" dirty="0">
              <a:solidFill>
                <a:srgbClr val="000000"/>
              </a:solidFill>
              <a:latin typeface="Calibri" panose="020F0502020204030204" pitchFamily="34" charset="0"/>
              <a:cs typeface="Calibri" panose="020F0502020204030204" pitchFamily="34" charset="0"/>
              <a:sym typeface="Arial"/>
            </a:endParaRPr>
          </a:p>
          <a:p>
            <a:pPr marL="285750" marR="0" lvl="0" indent="-285750" algn="l" rtl="0">
              <a:lnSpc>
                <a:spcPct val="100000"/>
              </a:lnSpc>
              <a:spcBef>
                <a:spcPts val="1200"/>
              </a:spcBef>
              <a:spcAft>
                <a:spcPts val="0"/>
              </a:spcAft>
              <a:buClr>
                <a:schemeClr val="dk1"/>
              </a:buClr>
              <a:buSzPts val="1800"/>
              <a:buFont typeface="Arial"/>
              <a:buChar char="•"/>
            </a:pPr>
            <a:r>
              <a:rPr lang="it-IT" sz="1800" b="0" i="0" u="none" strike="noStrike" cap="none" dirty="0">
                <a:solidFill>
                  <a:schemeClr val="dk1"/>
                </a:solidFill>
                <a:latin typeface="Calibri" panose="020F0502020204030204" pitchFamily="34" charset="0"/>
                <a:ea typeface="Calibri"/>
                <a:cs typeface="Calibri" panose="020F0502020204030204" pitchFamily="34" charset="0"/>
                <a:sym typeface="Calibri"/>
              </a:rPr>
              <a:t>Usa il </a:t>
            </a:r>
            <a:r>
              <a:rPr lang="it-IT" sz="1800" b="1" i="0" u="none" strike="noStrike" cap="none" dirty="0">
                <a:solidFill>
                  <a:schemeClr val="dk1"/>
                </a:solidFill>
                <a:latin typeface="Calibri" panose="020F0502020204030204" pitchFamily="34" charset="0"/>
                <a:ea typeface="Calibri"/>
                <a:cs typeface="Calibri" panose="020F0502020204030204" pitchFamily="34" charset="0"/>
                <a:sym typeface="Calibri"/>
              </a:rPr>
              <a:t>pensiero critico  cioè non credere  ad una notizia solo perché è in linea con le tue idee.</a:t>
            </a:r>
            <a:endParaRPr sz="1800" b="0" i="0" u="none" strike="noStrike" cap="none" dirty="0">
              <a:solidFill>
                <a:schemeClr val="dk1"/>
              </a:solidFill>
              <a:latin typeface="Calibri" panose="020F0502020204030204" pitchFamily="34" charset="0"/>
              <a:ea typeface="Calibri"/>
              <a:cs typeface="Calibri" panose="020F0502020204030204" pitchFamily="34" charset="0"/>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2"/>
          <p:cNvSpPr txBox="1">
            <a:spLocks noGrp="1"/>
          </p:cNvSpPr>
          <p:nvPr>
            <p:ph type="title"/>
          </p:nvPr>
        </p:nvSpPr>
        <p:spPr>
          <a:xfrm>
            <a:off x="241495" y="497400"/>
            <a:ext cx="7886700" cy="99417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9BBB"/>
              </a:buClr>
              <a:buSzPts val="2700"/>
              <a:buFont typeface="Calibri"/>
              <a:buNone/>
            </a:pPr>
            <a:r>
              <a:rPr lang="it-IT" sz="2500" dirty="0"/>
              <a:t>Glossario termini </a:t>
            </a:r>
            <a:endParaRPr sz="2500" dirty="0"/>
          </a:p>
        </p:txBody>
      </p:sp>
      <p:sp>
        <p:nvSpPr>
          <p:cNvPr id="176" name="Google Shape;176;p12"/>
          <p:cNvSpPr txBox="1">
            <a:spLocks noGrp="1"/>
          </p:cNvSpPr>
          <p:nvPr>
            <p:ph type="body" idx="1"/>
          </p:nvPr>
        </p:nvSpPr>
        <p:spPr>
          <a:xfrm>
            <a:off x="628650" y="1597823"/>
            <a:ext cx="7886700" cy="1982100"/>
          </a:xfrm>
          <a:prstGeom prst="rect">
            <a:avLst/>
          </a:prstGeom>
          <a:noFill/>
          <a:ln>
            <a:noFill/>
          </a:ln>
        </p:spPr>
        <p:txBody>
          <a:bodyPr spcFirstLastPara="1" wrap="square" lIns="91425" tIns="45700" rIns="91425" bIns="45700" anchor="t" anchorCtr="0">
            <a:normAutofit/>
          </a:bodyPr>
          <a:lstStyle/>
          <a:p>
            <a:pPr marL="171450" lvl="0" indent="-171450" algn="l" rtl="0">
              <a:lnSpc>
                <a:spcPct val="90000"/>
              </a:lnSpc>
              <a:spcBef>
                <a:spcPts val="0"/>
              </a:spcBef>
              <a:spcAft>
                <a:spcPts val="0"/>
              </a:spcAft>
              <a:buClr>
                <a:schemeClr val="dk1"/>
              </a:buClr>
              <a:buSzPts val="1800"/>
              <a:buChar char="•"/>
            </a:pPr>
            <a:r>
              <a:rPr lang="it-IT" sz="1800" b="1" dirty="0" err="1"/>
              <a:t>Fake</a:t>
            </a:r>
            <a:r>
              <a:rPr lang="it-IT" sz="1800" b="1" dirty="0"/>
              <a:t> (news)</a:t>
            </a:r>
            <a:r>
              <a:rPr lang="it-IT" sz="1800" dirty="0"/>
              <a:t>: Un termine inglese che sta a significare «falso», «contraffatto», «alterato». Può essere associato ad una notizia falsa (</a:t>
            </a:r>
            <a:r>
              <a:rPr lang="it-IT" sz="1800" dirty="0" err="1"/>
              <a:t>fake</a:t>
            </a:r>
            <a:r>
              <a:rPr lang="it-IT" sz="1800" dirty="0"/>
              <a:t> news) o ad un profilo di una persona inesistente.</a:t>
            </a:r>
            <a:endParaRPr sz="1800" dirty="0"/>
          </a:p>
          <a:p>
            <a:pPr marL="171450" lvl="0" indent="-171450" algn="l" rtl="0">
              <a:lnSpc>
                <a:spcPct val="90000"/>
              </a:lnSpc>
              <a:spcBef>
                <a:spcPts val="750"/>
              </a:spcBef>
              <a:spcAft>
                <a:spcPts val="0"/>
              </a:spcAft>
              <a:buClr>
                <a:schemeClr val="dk1"/>
              </a:buClr>
              <a:buSzPts val="1800"/>
              <a:buChar char="•"/>
            </a:pPr>
            <a:r>
              <a:rPr lang="it-IT" sz="1800" b="1" dirty="0" err="1"/>
              <a:t>Hoax</a:t>
            </a:r>
            <a:r>
              <a:rPr lang="it-IT" sz="1800" dirty="0"/>
              <a:t>: Termine inglese che significa «burla», «beffa», «falso allarme». </a:t>
            </a:r>
            <a:endParaRPr sz="1800" b="1" dirty="0"/>
          </a:p>
          <a:p>
            <a:pPr marL="171450" lvl="0" indent="-171450" algn="l" rtl="0">
              <a:lnSpc>
                <a:spcPct val="90000"/>
              </a:lnSpc>
              <a:spcBef>
                <a:spcPts val="750"/>
              </a:spcBef>
              <a:spcAft>
                <a:spcPts val="0"/>
              </a:spcAft>
              <a:buClr>
                <a:schemeClr val="dk1"/>
              </a:buClr>
              <a:buSzPts val="1800"/>
              <a:buChar char="•"/>
            </a:pPr>
            <a:r>
              <a:rPr lang="it-IT" sz="1800" b="1" dirty="0"/>
              <a:t>Link</a:t>
            </a:r>
            <a:r>
              <a:rPr lang="it-IT" sz="1800" dirty="0"/>
              <a:t>: Abbreviazione del termine hyperlink, indica il collegamento ipertestuale di una pagina web verso un altro contenuto (pagina, documento, file).</a:t>
            </a:r>
            <a:endParaRPr sz="1800"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p13"/>
          <p:cNvPicPr preferRelativeResize="0"/>
          <p:nvPr/>
        </p:nvPicPr>
        <p:blipFill rotWithShape="1">
          <a:blip r:embed="rId3">
            <a:alphaModFix/>
          </a:blip>
          <a:srcRect/>
          <a:stretch/>
        </p:blipFill>
        <p:spPr>
          <a:xfrm>
            <a:off x="-170946" y="-1"/>
            <a:ext cx="9314946" cy="523965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
          <p:cNvSpPr txBox="1">
            <a:spLocks noGrp="1"/>
          </p:cNvSpPr>
          <p:nvPr>
            <p:ph type="title"/>
          </p:nvPr>
        </p:nvSpPr>
        <p:spPr>
          <a:xfrm>
            <a:off x="241495" y="459609"/>
            <a:ext cx="7886700" cy="99417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9BBB"/>
              </a:buClr>
              <a:buSzPts val="2700"/>
              <a:buFont typeface="Calibri"/>
              <a:buNone/>
            </a:pPr>
            <a:r>
              <a:rPr lang="it-IT" sz="2500" dirty="0"/>
              <a:t>Introduzione  </a:t>
            </a:r>
            <a:endParaRPr sz="2500" dirty="0"/>
          </a:p>
        </p:txBody>
      </p:sp>
      <p:sp>
        <p:nvSpPr>
          <p:cNvPr id="93" name="Google Shape;93;p2"/>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p>
            <a:pPr marL="171450" lvl="0" indent="-171450" algn="l" rtl="0">
              <a:lnSpc>
                <a:spcPct val="130000"/>
              </a:lnSpc>
              <a:spcBef>
                <a:spcPts val="0"/>
              </a:spcBef>
              <a:spcAft>
                <a:spcPts val="1200"/>
              </a:spcAft>
              <a:buSzPts val="1800"/>
              <a:buChar char="•"/>
            </a:pPr>
            <a:r>
              <a:rPr lang="it-IT" sz="1800" dirty="0"/>
              <a:t>Queste slide sono di accompagnamento alle lezioni dei corsi di Alfabetizzazione Digitale di Pane e Internet di primo livello Computer e Smartphone/Tablet.</a:t>
            </a:r>
            <a:endParaRPr sz="1800" dirty="0"/>
          </a:p>
          <a:p>
            <a:pPr marL="171450" lvl="0" indent="-171450" algn="l" rtl="0">
              <a:lnSpc>
                <a:spcPct val="130000"/>
              </a:lnSpc>
              <a:spcBef>
                <a:spcPts val="0"/>
              </a:spcBef>
              <a:spcAft>
                <a:spcPts val="1200"/>
              </a:spcAft>
              <a:buSzPts val="1800"/>
              <a:buChar char="•"/>
            </a:pPr>
            <a:r>
              <a:rPr lang="it-IT" sz="1800" dirty="0" smtClean="0"/>
              <a:t>I </a:t>
            </a:r>
            <a:r>
              <a:rPr lang="it-IT" sz="1800" dirty="0"/>
              <a:t>contenuti principali di queste slide sono: Concetti di </a:t>
            </a:r>
            <a:r>
              <a:rPr lang="it-IT" sz="1800" dirty="0" err="1"/>
              <a:t>fake</a:t>
            </a:r>
            <a:r>
              <a:rPr lang="it-IT" sz="1800" dirty="0"/>
              <a:t> news e di bufala,    Esempi di FN e bufale, Principi e metodi per identificare FN e bufale.</a:t>
            </a:r>
            <a:endParaRPr sz="1800" dirty="0"/>
          </a:p>
          <a:p>
            <a:pPr marL="171450" lvl="0" indent="-171450" algn="l" rtl="0">
              <a:lnSpc>
                <a:spcPct val="130000"/>
              </a:lnSpc>
              <a:spcBef>
                <a:spcPts val="0"/>
              </a:spcBef>
              <a:spcAft>
                <a:spcPts val="1200"/>
              </a:spcAft>
              <a:buSzPts val="1800"/>
              <a:buChar char="•"/>
            </a:pPr>
            <a:r>
              <a:rPr lang="it-IT" sz="1800" dirty="0" smtClean="0"/>
              <a:t>Riferimento </a:t>
            </a:r>
            <a:r>
              <a:rPr lang="it-IT" sz="1800" dirty="0"/>
              <a:t>alla Competenza </a:t>
            </a:r>
            <a:r>
              <a:rPr lang="it-IT" sz="1800" dirty="0" err="1"/>
              <a:t>DigComp</a:t>
            </a:r>
            <a:r>
              <a:rPr lang="it-IT" sz="1800" dirty="0"/>
              <a:t>: </a:t>
            </a:r>
            <a:r>
              <a:rPr lang="it-IT" sz="1800" b="1" dirty="0"/>
              <a:t>1.2 Valutare dati, informazioni e contenuti digitali</a:t>
            </a:r>
            <a:r>
              <a:rPr lang="it-IT" sz="1800" dirty="0"/>
              <a:t>.</a:t>
            </a:r>
            <a:endParaRPr sz="1800" dirty="0"/>
          </a:p>
          <a:p>
            <a:pPr marL="171450" lvl="0" indent="-57150" algn="l" rtl="0">
              <a:lnSpc>
                <a:spcPct val="130000"/>
              </a:lnSpc>
              <a:spcBef>
                <a:spcPts val="0"/>
              </a:spcBef>
              <a:spcAft>
                <a:spcPts val="1200"/>
              </a:spcAft>
              <a:buClr>
                <a:schemeClr val="dk1"/>
              </a:buClr>
              <a:buSzPts val="1800"/>
              <a:buNone/>
            </a:pPr>
            <a:endParaRPr sz="1800" dirty="0">
              <a:solidFill>
                <a:srgbClr val="FF0000"/>
              </a:solidFill>
            </a:endParaRPr>
          </a:p>
          <a:p>
            <a:pPr marL="171450" lvl="0" indent="-38100" algn="l" rtl="0">
              <a:lnSpc>
                <a:spcPct val="130000"/>
              </a:lnSpc>
              <a:spcBef>
                <a:spcPts val="0"/>
              </a:spcBef>
              <a:spcAft>
                <a:spcPts val="1200"/>
              </a:spcAft>
              <a:buClr>
                <a:schemeClr val="dk1"/>
              </a:buClr>
              <a:buSzPts val="2100"/>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3"/>
          <p:cNvSpPr txBox="1">
            <a:spLocks noGrp="1"/>
          </p:cNvSpPr>
          <p:nvPr>
            <p:ph type="title"/>
          </p:nvPr>
        </p:nvSpPr>
        <p:spPr>
          <a:xfrm>
            <a:off x="241495" y="528070"/>
            <a:ext cx="8229600" cy="857250"/>
          </a:xfrm>
          <a:prstGeom prst="rect">
            <a:avLst/>
          </a:prstGeom>
          <a:noFill/>
          <a:ln>
            <a:noFill/>
          </a:ln>
        </p:spPr>
        <p:txBody>
          <a:bodyPr spcFirstLastPara="1" wrap="square" lIns="91425" tIns="45700" rIns="91425" bIns="45700" anchor="ctr" anchorCtr="0">
            <a:normAutofit/>
          </a:bodyPr>
          <a:lstStyle/>
          <a:p>
            <a:pPr marL="0" lvl="0" indent="0" algn="l" rtl="0">
              <a:lnSpc>
                <a:spcPct val="99200"/>
              </a:lnSpc>
              <a:spcBef>
                <a:spcPts val="0"/>
              </a:spcBef>
              <a:spcAft>
                <a:spcPts val="0"/>
              </a:spcAft>
              <a:buClr>
                <a:srgbClr val="4E9CBA"/>
              </a:buClr>
              <a:buSzPts val="2500"/>
              <a:buFont typeface="Calibri"/>
              <a:buNone/>
            </a:pPr>
            <a:r>
              <a:rPr lang="it-IT" sz="2500" b="1" dirty="0" err="1">
                <a:solidFill>
                  <a:srgbClr val="4E9CBA"/>
                </a:solidFill>
              </a:rPr>
              <a:t>Fake</a:t>
            </a:r>
            <a:r>
              <a:rPr lang="it-IT" sz="2500" b="1" dirty="0">
                <a:solidFill>
                  <a:srgbClr val="4E9CBA"/>
                </a:solidFill>
              </a:rPr>
              <a:t> News</a:t>
            </a:r>
            <a:endParaRPr dirty="0"/>
          </a:p>
        </p:txBody>
      </p:sp>
      <p:sp>
        <p:nvSpPr>
          <p:cNvPr id="100" name="Google Shape;100;p3"/>
          <p:cNvSpPr txBox="1"/>
          <p:nvPr/>
        </p:nvSpPr>
        <p:spPr>
          <a:xfrm>
            <a:off x="341697" y="1144845"/>
            <a:ext cx="8229600" cy="362926"/>
          </a:xfrm>
          <a:prstGeom prst="rect">
            <a:avLst/>
          </a:prstGeom>
          <a:noFill/>
          <a:ln>
            <a:noFill/>
          </a:ln>
        </p:spPr>
        <p:txBody>
          <a:bodyPr spcFirstLastPara="1" wrap="square" lIns="0" tIns="0" rIns="0" bIns="0" anchor="t" anchorCtr="0">
            <a:noAutofit/>
          </a:bodyPr>
          <a:lstStyle/>
          <a:p>
            <a:pPr marL="0" marR="0" lvl="0" indent="0" algn="l" rtl="0">
              <a:lnSpc>
                <a:spcPct val="137777"/>
              </a:lnSpc>
              <a:spcBef>
                <a:spcPts val="0"/>
              </a:spcBef>
              <a:spcAft>
                <a:spcPts val="0"/>
              </a:spcAft>
              <a:buClr>
                <a:srgbClr val="17A25F"/>
              </a:buClr>
              <a:buSzPts val="1800"/>
              <a:buFont typeface="Calibri"/>
              <a:buNone/>
            </a:pPr>
            <a:r>
              <a:rPr lang="it-IT" sz="1800" b="1" i="0" u="none" strike="noStrike" cap="none">
                <a:solidFill>
                  <a:srgbClr val="17A25F"/>
                </a:solidFill>
                <a:latin typeface="Calibri"/>
                <a:ea typeface="Calibri"/>
                <a:cs typeface="Calibri"/>
                <a:sym typeface="Calibri"/>
              </a:rPr>
              <a:t>Definizione:</a:t>
            </a:r>
            <a:endParaRPr sz="1400" b="0" i="0" u="none" strike="noStrike" cap="none">
              <a:solidFill>
                <a:srgbClr val="000000"/>
              </a:solidFill>
              <a:latin typeface="Arial"/>
              <a:ea typeface="Arial"/>
              <a:cs typeface="Arial"/>
              <a:sym typeface="Arial"/>
            </a:endParaRPr>
          </a:p>
        </p:txBody>
      </p:sp>
      <p:sp>
        <p:nvSpPr>
          <p:cNvPr id="101" name="Google Shape;101;p3"/>
          <p:cNvSpPr txBox="1"/>
          <p:nvPr/>
        </p:nvSpPr>
        <p:spPr>
          <a:xfrm>
            <a:off x="341697" y="1689233"/>
            <a:ext cx="8229600" cy="2314875"/>
          </a:xfrm>
          <a:prstGeom prst="rect">
            <a:avLst/>
          </a:prstGeom>
          <a:noFill/>
          <a:ln>
            <a:noFill/>
          </a:ln>
        </p:spPr>
        <p:txBody>
          <a:bodyPr spcFirstLastPara="1" wrap="square" lIns="0" tIns="0" rIns="0" bIns="0" anchor="t" anchorCtr="0">
            <a:noAutofit/>
          </a:bodyPr>
          <a:lstStyle/>
          <a:p>
            <a:pPr marL="0" marR="0" lvl="0" indent="0" algn="l" rtl="0">
              <a:lnSpc>
                <a:spcPct val="124000"/>
              </a:lnSpc>
              <a:spcBef>
                <a:spcPts val="0"/>
              </a:spcBef>
              <a:spcAft>
                <a:spcPts val="0"/>
              </a:spcAft>
              <a:buClr>
                <a:schemeClr val="dk1"/>
              </a:buClr>
              <a:buSzPts val="2000"/>
              <a:buFont typeface="Calibri"/>
              <a:buNone/>
            </a:pPr>
            <a:r>
              <a:rPr lang="it-IT" sz="1800" b="0" i="0" u="none" strike="noStrike" cap="none" dirty="0">
                <a:solidFill>
                  <a:schemeClr val="dk1"/>
                </a:solidFill>
                <a:latin typeface="Calibri" panose="020F0502020204030204" pitchFamily="34" charset="0"/>
                <a:ea typeface="Calibri"/>
                <a:cs typeface="Calibri" panose="020F0502020204030204" pitchFamily="34" charset="0"/>
                <a:sym typeface="Calibri"/>
              </a:rPr>
              <a:t>«Il termine inglese </a:t>
            </a:r>
            <a:r>
              <a:rPr lang="it-IT" sz="1800" b="1" i="0" u="none" strike="noStrike" cap="none" dirty="0" err="1">
                <a:solidFill>
                  <a:schemeClr val="dk1"/>
                </a:solidFill>
                <a:latin typeface="Calibri" panose="020F0502020204030204" pitchFamily="34" charset="0"/>
                <a:ea typeface="Calibri"/>
                <a:cs typeface="Calibri" panose="020F0502020204030204" pitchFamily="34" charset="0"/>
                <a:sym typeface="Calibri"/>
              </a:rPr>
              <a:t>Fake</a:t>
            </a:r>
            <a:r>
              <a:rPr lang="it-IT" sz="1800" b="1" i="0" u="none" strike="noStrike" cap="none" dirty="0">
                <a:solidFill>
                  <a:schemeClr val="dk1"/>
                </a:solidFill>
                <a:latin typeface="Calibri" panose="020F0502020204030204" pitchFamily="34" charset="0"/>
                <a:ea typeface="Calibri"/>
                <a:cs typeface="Calibri" panose="020F0502020204030204" pitchFamily="34" charset="0"/>
                <a:sym typeface="Calibri"/>
              </a:rPr>
              <a:t> News </a:t>
            </a:r>
            <a:r>
              <a:rPr lang="it-IT" sz="1800" b="0" i="0" u="none" strike="noStrike" cap="none" dirty="0">
                <a:solidFill>
                  <a:schemeClr val="dk1"/>
                </a:solidFill>
                <a:latin typeface="Calibri" panose="020F0502020204030204" pitchFamily="34" charset="0"/>
                <a:ea typeface="Calibri"/>
                <a:cs typeface="Calibri" panose="020F0502020204030204" pitchFamily="34" charset="0"/>
                <a:sym typeface="Calibri"/>
              </a:rPr>
              <a:t>(letteralmente in italiano notizie false) indica articoli redatti con informazioni inventate, ingannevoli o distorte, resi pubblici con il deliberato intento di disinformare o diffondere bufale attraverso i mezzi di informazione [...]» </a:t>
            </a:r>
            <a:endParaRPr sz="1800" b="0" i="0" u="none" strike="noStrike" cap="none" dirty="0">
              <a:solidFill>
                <a:srgbClr val="000000"/>
              </a:solidFill>
              <a:latin typeface="Calibri" panose="020F0502020204030204" pitchFamily="34" charset="0"/>
              <a:cs typeface="Calibri" panose="020F0502020204030204" pitchFamily="34" charset="0"/>
              <a:sym typeface="Arial"/>
            </a:endParaRPr>
          </a:p>
          <a:p>
            <a:pPr marL="0" marR="0" lvl="0" indent="0" algn="r" rtl="0">
              <a:lnSpc>
                <a:spcPct val="190769"/>
              </a:lnSpc>
              <a:spcBef>
                <a:spcPts val="0"/>
              </a:spcBef>
              <a:spcAft>
                <a:spcPts val="0"/>
              </a:spcAft>
              <a:buClr>
                <a:schemeClr val="dk1"/>
              </a:buClr>
              <a:buSzPts val="1300"/>
              <a:buFont typeface="Calibri"/>
              <a:buNone/>
            </a:pPr>
            <a:endParaRPr sz="1800" b="0" i="1" u="none" strike="noStrike" cap="none" dirty="0">
              <a:solidFill>
                <a:schemeClr val="dk1"/>
              </a:solidFill>
              <a:latin typeface="Calibri" panose="020F0502020204030204" pitchFamily="34" charset="0"/>
              <a:ea typeface="Calibri"/>
              <a:cs typeface="Calibri" panose="020F0502020204030204" pitchFamily="34" charset="0"/>
              <a:sym typeface="Calibri"/>
            </a:endParaRPr>
          </a:p>
          <a:p>
            <a:pPr marL="0" marR="0" lvl="0" indent="0" algn="r" rtl="0">
              <a:lnSpc>
                <a:spcPct val="206666"/>
              </a:lnSpc>
              <a:spcBef>
                <a:spcPts val="0"/>
              </a:spcBef>
              <a:spcAft>
                <a:spcPts val="0"/>
              </a:spcAft>
              <a:buClr>
                <a:schemeClr val="dk1"/>
              </a:buClr>
              <a:buSzPts val="1200"/>
              <a:buFont typeface="Calibri"/>
              <a:buNone/>
            </a:pPr>
            <a:r>
              <a:rPr lang="it-IT" sz="1800" b="0" i="1" u="none" strike="noStrike" cap="none" dirty="0">
                <a:solidFill>
                  <a:schemeClr val="dk1"/>
                </a:solidFill>
                <a:latin typeface="Calibri" panose="020F0502020204030204" pitchFamily="34" charset="0"/>
                <a:ea typeface="Calibri"/>
                <a:cs typeface="Calibri" panose="020F0502020204030204" pitchFamily="34" charset="0"/>
                <a:sym typeface="Calibri"/>
              </a:rPr>
              <a:t>(https://it.wikipedia.org/wiki/Fake_news)</a:t>
            </a:r>
            <a:endParaRPr sz="1800" b="0" i="0" u="none" strike="noStrike" cap="none" dirty="0">
              <a:solidFill>
                <a:srgbClr val="000000"/>
              </a:solidFill>
              <a:latin typeface="Calibri" panose="020F0502020204030204" pitchFamily="34" charset="0"/>
              <a:cs typeface="Calibri" panose="020F0502020204030204" pitchFamily="34" charset="0"/>
              <a:sym typeface="Arial"/>
            </a:endParaRPr>
          </a:p>
          <a:p>
            <a:pPr marL="0" marR="0" lvl="0" indent="0" algn="l" rtl="0">
              <a:lnSpc>
                <a:spcPct val="190769"/>
              </a:lnSpc>
              <a:spcBef>
                <a:spcPts val="0"/>
              </a:spcBef>
              <a:spcAft>
                <a:spcPts val="0"/>
              </a:spcAft>
              <a:buClr>
                <a:schemeClr val="dk1"/>
              </a:buClr>
              <a:buSzPts val="1300"/>
              <a:buFont typeface="Calibri"/>
              <a:buNone/>
            </a:pPr>
            <a:endParaRPr sz="1800" b="0" i="0" u="none" strike="noStrike" cap="none" dirty="0">
              <a:solidFill>
                <a:schemeClr val="dk1"/>
              </a:solidFill>
              <a:latin typeface="Calibri" panose="020F0502020204030204" pitchFamily="34" charset="0"/>
              <a:ea typeface="Calibri"/>
              <a:cs typeface="Calibri" panose="020F0502020204030204" pitchFamily="34" charset="0"/>
              <a:sym typeface="Calibri"/>
            </a:endParaRPr>
          </a:p>
          <a:p>
            <a:pPr marL="0" marR="0" lvl="0" indent="0" algn="l" rtl="0">
              <a:lnSpc>
                <a:spcPct val="190769"/>
              </a:lnSpc>
              <a:spcBef>
                <a:spcPts val="0"/>
              </a:spcBef>
              <a:spcAft>
                <a:spcPts val="0"/>
              </a:spcAft>
              <a:buClr>
                <a:schemeClr val="dk1"/>
              </a:buClr>
              <a:buSzPts val="1300"/>
              <a:buFont typeface="Calibri"/>
              <a:buNone/>
            </a:pPr>
            <a:endParaRPr sz="1800" b="0" i="0" u="none" strike="noStrike" cap="none" dirty="0">
              <a:solidFill>
                <a:schemeClr val="dk1"/>
              </a:solidFill>
              <a:latin typeface="Calibri" panose="020F0502020204030204" pitchFamily="34" charset="0"/>
              <a:ea typeface="Calibri"/>
              <a:cs typeface="Calibri" panose="020F0502020204030204" pitchFamily="34" charset="0"/>
              <a:sym typeface="Calibri"/>
            </a:endParaRPr>
          </a:p>
          <a:p>
            <a:pPr marL="0" marR="0" lvl="0" indent="0" algn="l" rtl="0">
              <a:lnSpc>
                <a:spcPct val="190769"/>
              </a:lnSpc>
              <a:spcBef>
                <a:spcPts val="0"/>
              </a:spcBef>
              <a:spcAft>
                <a:spcPts val="0"/>
              </a:spcAft>
              <a:buClr>
                <a:schemeClr val="dk1"/>
              </a:buClr>
              <a:buSzPts val="1300"/>
              <a:buFont typeface="Calibri"/>
              <a:buNone/>
            </a:pPr>
            <a:endParaRPr sz="1800" b="0" i="0" u="none" strike="noStrike" cap="none" dirty="0">
              <a:solidFill>
                <a:schemeClr val="dk1"/>
              </a:solidFill>
              <a:latin typeface="Calibri" panose="020F0502020204030204" pitchFamily="34" charset="0"/>
              <a:ea typeface="Calibri"/>
              <a:cs typeface="Calibri" panose="020F0502020204030204" pitchFamily="34" charset="0"/>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4"/>
          <p:cNvSpPr txBox="1">
            <a:spLocks noGrp="1"/>
          </p:cNvSpPr>
          <p:nvPr>
            <p:ph type="title"/>
          </p:nvPr>
        </p:nvSpPr>
        <p:spPr>
          <a:xfrm>
            <a:off x="241495" y="528070"/>
            <a:ext cx="8229600" cy="857250"/>
          </a:xfrm>
          <a:prstGeom prst="rect">
            <a:avLst/>
          </a:prstGeom>
          <a:noFill/>
          <a:ln>
            <a:noFill/>
          </a:ln>
        </p:spPr>
        <p:txBody>
          <a:bodyPr spcFirstLastPara="1" wrap="square" lIns="91425" tIns="45700" rIns="91425" bIns="45700" anchor="ctr" anchorCtr="0">
            <a:normAutofit/>
          </a:bodyPr>
          <a:lstStyle/>
          <a:p>
            <a:pPr marL="0" lvl="0" indent="0" algn="l" rtl="0">
              <a:lnSpc>
                <a:spcPct val="99200"/>
              </a:lnSpc>
              <a:spcBef>
                <a:spcPts val="0"/>
              </a:spcBef>
              <a:spcAft>
                <a:spcPts val="0"/>
              </a:spcAft>
              <a:buClr>
                <a:srgbClr val="4E9CBA"/>
              </a:buClr>
              <a:buSzPts val="2500"/>
              <a:buFont typeface="Calibri"/>
              <a:buNone/>
            </a:pPr>
            <a:r>
              <a:rPr lang="it-IT" sz="2500" b="1">
                <a:solidFill>
                  <a:srgbClr val="4E9CBA"/>
                </a:solidFill>
              </a:rPr>
              <a:t>Fake News vs Bufale</a:t>
            </a:r>
            <a:endParaRPr/>
          </a:p>
        </p:txBody>
      </p:sp>
      <p:sp>
        <p:nvSpPr>
          <p:cNvPr id="108" name="Google Shape;108;p4"/>
          <p:cNvSpPr txBox="1"/>
          <p:nvPr/>
        </p:nvSpPr>
        <p:spPr>
          <a:xfrm>
            <a:off x="341697" y="1139392"/>
            <a:ext cx="8229600" cy="362926"/>
          </a:xfrm>
          <a:prstGeom prst="rect">
            <a:avLst/>
          </a:prstGeom>
          <a:noFill/>
          <a:ln>
            <a:noFill/>
          </a:ln>
        </p:spPr>
        <p:txBody>
          <a:bodyPr spcFirstLastPara="1" wrap="square" lIns="0" tIns="0" rIns="0" bIns="0" anchor="t" anchorCtr="0">
            <a:noAutofit/>
          </a:bodyPr>
          <a:lstStyle/>
          <a:p>
            <a:pPr marL="0" marR="0" lvl="0" indent="0" algn="l" rtl="0">
              <a:lnSpc>
                <a:spcPct val="137777"/>
              </a:lnSpc>
              <a:spcBef>
                <a:spcPts val="0"/>
              </a:spcBef>
              <a:spcAft>
                <a:spcPts val="0"/>
              </a:spcAft>
              <a:buClr>
                <a:srgbClr val="17A25F"/>
              </a:buClr>
              <a:buSzPts val="1800"/>
              <a:buFont typeface="Calibri"/>
              <a:buNone/>
            </a:pPr>
            <a:r>
              <a:rPr lang="it-IT" sz="1800" b="1" i="0" u="none" strike="noStrike" cap="none">
                <a:solidFill>
                  <a:srgbClr val="17A25F"/>
                </a:solidFill>
                <a:latin typeface="Calibri"/>
                <a:ea typeface="Calibri"/>
                <a:cs typeface="Calibri"/>
                <a:sym typeface="Calibri"/>
              </a:rPr>
              <a:t>Differenze tra le due</a:t>
            </a:r>
            <a:endParaRPr sz="1400" b="0" i="0" u="none" strike="noStrike" cap="none">
              <a:solidFill>
                <a:srgbClr val="000000"/>
              </a:solidFill>
              <a:latin typeface="Arial"/>
              <a:ea typeface="Arial"/>
              <a:cs typeface="Arial"/>
              <a:sym typeface="Arial"/>
            </a:endParaRPr>
          </a:p>
          <a:p>
            <a:pPr marL="0" marR="0" lvl="0" indent="0" algn="l" rtl="0">
              <a:lnSpc>
                <a:spcPct val="137777"/>
              </a:lnSpc>
              <a:spcBef>
                <a:spcPts val="0"/>
              </a:spcBef>
              <a:spcAft>
                <a:spcPts val="0"/>
              </a:spcAft>
              <a:buClr>
                <a:schemeClr val="dk1"/>
              </a:buClr>
              <a:buSzPts val="1800"/>
              <a:buFont typeface="Calibri"/>
              <a:buNone/>
            </a:pPr>
            <a:endParaRPr sz="1800" b="1" i="0" u="none" strike="noStrike" cap="none">
              <a:solidFill>
                <a:srgbClr val="17A25F"/>
              </a:solidFill>
              <a:latin typeface="Calibri"/>
              <a:ea typeface="Calibri"/>
              <a:cs typeface="Calibri"/>
              <a:sym typeface="Calibri"/>
            </a:endParaRPr>
          </a:p>
        </p:txBody>
      </p:sp>
      <p:sp>
        <p:nvSpPr>
          <p:cNvPr id="109" name="Google Shape;109;p4"/>
          <p:cNvSpPr txBox="1"/>
          <p:nvPr/>
        </p:nvSpPr>
        <p:spPr>
          <a:xfrm>
            <a:off x="341697" y="1689233"/>
            <a:ext cx="8229600" cy="2314875"/>
          </a:xfrm>
          <a:prstGeom prst="rect">
            <a:avLst/>
          </a:prstGeom>
          <a:noFill/>
          <a:ln>
            <a:noFill/>
          </a:ln>
        </p:spPr>
        <p:txBody>
          <a:bodyPr spcFirstLastPara="1" wrap="square" lIns="0" tIns="0" rIns="0" bIns="0" anchor="t" anchorCtr="0">
            <a:noAutofit/>
          </a:bodyPr>
          <a:lstStyle/>
          <a:p>
            <a:pPr marL="0" marR="0" lvl="0" indent="0" algn="l" rtl="0">
              <a:lnSpc>
                <a:spcPct val="137777"/>
              </a:lnSpc>
              <a:spcBef>
                <a:spcPts val="0"/>
              </a:spcBef>
              <a:spcAft>
                <a:spcPts val="0"/>
              </a:spcAft>
              <a:buClr>
                <a:schemeClr val="dk1"/>
              </a:buClr>
              <a:buSzPts val="1800"/>
              <a:buFont typeface="Calibri"/>
              <a:buNone/>
            </a:pPr>
            <a:r>
              <a:rPr lang="it-IT" sz="1800" b="0" i="0" u="none" strike="noStrike" cap="none" dirty="0">
                <a:solidFill>
                  <a:schemeClr val="dk1"/>
                </a:solidFill>
                <a:latin typeface="Calibri" panose="020F0502020204030204" pitchFamily="34" charset="0"/>
                <a:ea typeface="Calibri"/>
                <a:cs typeface="Calibri" panose="020F0502020204030204" pitchFamily="34" charset="0"/>
                <a:sym typeface="Calibri"/>
              </a:rPr>
              <a:t>Esistono delle piccole differenze tra i due fenomeni:</a:t>
            </a:r>
            <a:endParaRPr sz="1800" b="0" i="0" u="none" strike="noStrike" cap="none" dirty="0">
              <a:solidFill>
                <a:srgbClr val="000000"/>
              </a:solidFill>
              <a:latin typeface="Calibri" panose="020F0502020204030204" pitchFamily="34" charset="0"/>
              <a:cs typeface="Calibri" panose="020F0502020204030204" pitchFamily="34" charset="0"/>
              <a:sym typeface="Arial"/>
            </a:endParaRPr>
          </a:p>
          <a:p>
            <a:pPr marL="285750" marR="0" lvl="0" indent="-285750" algn="l" rtl="0">
              <a:lnSpc>
                <a:spcPct val="137777"/>
              </a:lnSpc>
              <a:spcBef>
                <a:spcPts val="0"/>
              </a:spcBef>
              <a:spcAft>
                <a:spcPts val="0"/>
              </a:spcAft>
              <a:buClr>
                <a:schemeClr val="dk1"/>
              </a:buClr>
              <a:buSzPts val="1800"/>
              <a:buFont typeface="Arial"/>
              <a:buChar char="•"/>
            </a:pPr>
            <a:r>
              <a:rPr lang="it-IT" sz="1800" b="0" i="0" u="none" strike="noStrike" cap="none" dirty="0">
                <a:solidFill>
                  <a:schemeClr val="dk1"/>
                </a:solidFill>
                <a:latin typeface="Calibri" panose="020F0502020204030204" pitchFamily="34" charset="0"/>
                <a:ea typeface="Calibri"/>
                <a:cs typeface="Calibri" panose="020F0502020204030204" pitchFamily="34" charset="0"/>
                <a:sym typeface="Calibri"/>
              </a:rPr>
              <a:t>Una bufala (in inglese «</a:t>
            </a:r>
            <a:r>
              <a:rPr lang="it-IT" sz="1800" b="0" i="0" u="none" strike="noStrike" cap="none" dirty="0" err="1">
                <a:solidFill>
                  <a:schemeClr val="dk1"/>
                </a:solidFill>
                <a:latin typeface="Calibri" panose="020F0502020204030204" pitchFamily="34" charset="0"/>
                <a:ea typeface="Calibri"/>
                <a:cs typeface="Calibri" panose="020F0502020204030204" pitchFamily="34" charset="0"/>
                <a:sym typeface="Calibri"/>
              </a:rPr>
              <a:t>hoax</a:t>
            </a:r>
            <a:r>
              <a:rPr lang="it-IT" sz="1800" b="0" i="0" u="none" strike="noStrike" cap="none" dirty="0">
                <a:solidFill>
                  <a:schemeClr val="dk1"/>
                </a:solidFill>
                <a:latin typeface="Calibri" panose="020F0502020204030204" pitchFamily="34" charset="0"/>
                <a:ea typeface="Calibri"/>
                <a:cs typeface="Calibri" panose="020F0502020204030204" pitchFamily="34" charset="0"/>
                <a:sym typeface="Calibri"/>
              </a:rPr>
              <a:t>») è </a:t>
            </a:r>
            <a:r>
              <a:rPr lang="it-IT" sz="1800" b="1" i="0" u="none" strike="noStrike" cap="none" dirty="0">
                <a:solidFill>
                  <a:schemeClr val="dk1"/>
                </a:solidFill>
                <a:latin typeface="Calibri" panose="020F0502020204030204" pitchFamily="34" charset="0"/>
                <a:ea typeface="Calibri"/>
                <a:cs typeface="Calibri" panose="020F0502020204030204" pitchFamily="34" charset="0"/>
                <a:sym typeface="Calibri"/>
              </a:rPr>
              <a:t>indefinita nel tempo</a:t>
            </a:r>
            <a:r>
              <a:rPr lang="it-IT" sz="1800" b="0" i="0" u="none" strike="noStrike" cap="none" dirty="0">
                <a:solidFill>
                  <a:schemeClr val="dk1"/>
                </a:solidFill>
                <a:latin typeface="Calibri" panose="020F0502020204030204" pitchFamily="34" charset="0"/>
                <a:ea typeface="Calibri"/>
                <a:cs typeface="Calibri" panose="020F0502020204030204" pitchFamily="34" charset="0"/>
                <a:sym typeface="Calibri"/>
              </a:rPr>
              <a:t>. </a:t>
            </a:r>
            <a:endParaRPr sz="1800" b="0" i="0" u="none" strike="noStrike" cap="none" dirty="0">
              <a:solidFill>
                <a:srgbClr val="000000"/>
              </a:solidFill>
              <a:latin typeface="Calibri" panose="020F0502020204030204" pitchFamily="34" charset="0"/>
              <a:cs typeface="Calibri" panose="020F0502020204030204" pitchFamily="34" charset="0"/>
              <a:sym typeface="Arial"/>
            </a:endParaRPr>
          </a:p>
          <a:p>
            <a:pPr marL="285750" marR="0" lvl="0" indent="-285750" algn="l" rtl="0">
              <a:lnSpc>
                <a:spcPct val="137777"/>
              </a:lnSpc>
              <a:spcBef>
                <a:spcPts val="0"/>
              </a:spcBef>
              <a:spcAft>
                <a:spcPts val="0"/>
              </a:spcAft>
              <a:buClr>
                <a:schemeClr val="dk1"/>
              </a:buClr>
              <a:buSzPts val="1800"/>
              <a:buFont typeface="Arial"/>
              <a:buChar char="•"/>
            </a:pPr>
            <a:r>
              <a:rPr lang="it-IT" sz="1800" b="0" i="0" u="none" strike="noStrike" cap="none" dirty="0">
                <a:solidFill>
                  <a:schemeClr val="dk1"/>
                </a:solidFill>
                <a:latin typeface="Calibri" panose="020F0502020204030204" pitchFamily="34" charset="0"/>
                <a:ea typeface="Calibri"/>
                <a:cs typeface="Calibri" panose="020F0502020204030204" pitchFamily="34" charset="0"/>
                <a:sym typeface="Calibri"/>
              </a:rPr>
              <a:t>Una  </a:t>
            </a:r>
            <a:r>
              <a:rPr lang="it-IT" sz="1800" b="0" i="0" u="none" strike="noStrike" cap="none" dirty="0" err="1">
                <a:solidFill>
                  <a:schemeClr val="dk1"/>
                </a:solidFill>
                <a:latin typeface="Calibri" panose="020F0502020204030204" pitchFamily="34" charset="0"/>
                <a:ea typeface="Calibri"/>
                <a:cs typeface="Calibri" panose="020F0502020204030204" pitchFamily="34" charset="0"/>
                <a:sym typeface="Calibri"/>
              </a:rPr>
              <a:t>fake</a:t>
            </a:r>
            <a:r>
              <a:rPr lang="it-IT" sz="1800" b="0" i="0" u="none" strike="noStrike" cap="none" dirty="0">
                <a:solidFill>
                  <a:schemeClr val="dk1"/>
                </a:solidFill>
                <a:latin typeface="Calibri" panose="020F0502020204030204" pitchFamily="34" charset="0"/>
                <a:ea typeface="Calibri"/>
                <a:cs typeface="Calibri" panose="020F0502020204030204" pitchFamily="34" charset="0"/>
                <a:sym typeface="Calibri"/>
              </a:rPr>
              <a:t> news è una </a:t>
            </a:r>
            <a:r>
              <a:rPr lang="it-IT" sz="1800" b="1" i="0" u="none" strike="noStrike" cap="none" dirty="0">
                <a:solidFill>
                  <a:schemeClr val="dk1"/>
                </a:solidFill>
                <a:latin typeface="Calibri" panose="020F0502020204030204" pitchFamily="34" charset="0"/>
                <a:ea typeface="Calibri"/>
                <a:cs typeface="Calibri" panose="020F0502020204030204" pitchFamily="34" charset="0"/>
                <a:sym typeface="Calibri"/>
              </a:rPr>
              <a:t>notizia relativa a qualcosa che è appena avvenuto</a:t>
            </a:r>
            <a:r>
              <a:rPr lang="it-IT" sz="1800" b="0" i="0" u="none" strike="noStrike" cap="none" dirty="0">
                <a:solidFill>
                  <a:schemeClr val="dk1"/>
                </a:solidFill>
                <a:latin typeface="Calibri" panose="020F0502020204030204" pitchFamily="34" charset="0"/>
                <a:ea typeface="Calibri"/>
                <a:cs typeface="Calibri" panose="020F0502020204030204" pitchFamily="34" charset="0"/>
                <a:sym typeface="Calibri"/>
              </a:rPr>
              <a:t>.</a:t>
            </a:r>
            <a:endParaRPr sz="1800" b="0" i="0" u="none" strike="noStrike" cap="none" dirty="0">
              <a:solidFill>
                <a:srgbClr val="000000"/>
              </a:solidFill>
              <a:latin typeface="Calibri" panose="020F0502020204030204" pitchFamily="34" charset="0"/>
              <a:cs typeface="Calibri" panose="020F0502020204030204" pitchFamily="34" charset="0"/>
              <a:sym typeface="Arial"/>
            </a:endParaRPr>
          </a:p>
          <a:p>
            <a:pPr marL="0" marR="0" lvl="0" indent="0" algn="l" rtl="0">
              <a:lnSpc>
                <a:spcPct val="137777"/>
              </a:lnSpc>
              <a:spcBef>
                <a:spcPts val="0"/>
              </a:spcBef>
              <a:spcAft>
                <a:spcPts val="0"/>
              </a:spcAft>
              <a:buClr>
                <a:schemeClr val="dk1"/>
              </a:buClr>
              <a:buSzPts val="1800"/>
              <a:buFont typeface="Calibri"/>
              <a:buNone/>
            </a:pPr>
            <a:r>
              <a:rPr lang="it-IT" sz="1800" b="0" i="0" u="none" strike="noStrike" cap="none" dirty="0">
                <a:solidFill>
                  <a:schemeClr val="dk1"/>
                </a:solidFill>
                <a:latin typeface="Calibri" panose="020F0502020204030204" pitchFamily="34" charset="0"/>
                <a:ea typeface="Calibri"/>
                <a:cs typeface="Calibri" panose="020F0502020204030204" pitchFamily="34" charset="0"/>
                <a:sym typeface="Calibri"/>
              </a:rPr>
              <a:t>E ancora:</a:t>
            </a:r>
            <a:endParaRPr sz="1800" b="0" i="0" u="none" strike="noStrike" cap="none" dirty="0">
              <a:solidFill>
                <a:srgbClr val="000000"/>
              </a:solidFill>
              <a:latin typeface="Calibri" panose="020F0502020204030204" pitchFamily="34" charset="0"/>
              <a:cs typeface="Calibri" panose="020F0502020204030204" pitchFamily="34" charset="0"/>
              <a:sym typeface="Arial"/>
            </a:endParaRPr>
          </a:p>
          <a:p>
            <a:pPr marL="285750" marR="0" lvl="0" indent="-285750" algn="l" rtl="0">
              <a:lnSpc>
                <a:spcPct val="137777"/>
              </a:lnSpc>
              <a:spcBef>
                <a:spcPts val="0"/>
              </a:spcBef>
              <a:spcAft>
                <a:spcPts val="0"/>
              </a:spcAft>
              <a:buClr>
                <a:schemeClr val="dk1"/>
              </a:buClr>
              <a:buSzPts val="1800"/>
              <a:buFont typeface="Arial"/>
              <a:buChar char="•"/>
            </a:pPr>
            <a:r>
              <a:rPr lang="it-IT" sz="1800" b="0" i="0" u="none" strike="noStrike" cap="none" dirty="0">
                <a:solidFill>
                  <a:schemeClr val="dk1"/>
                </a:solidFill>
                <a:latin typeface="Calibri" panose="020F0502020204030204" pitchFamily="34" charset="0"/>
                <a:ea typeface="Calibri"/>
                <a:cs typeface="Calibri" panose="020F0502020204030204" pitchFamily="34" charset="0"/>
                <a:sym typeface="Calibri"/>
              </a:rPr>
              <a:t>Una </a:t>
            </a:r>
            <a:r>
              <a:rPr lang="it-IT" sz="1800" b="1" i="0" u="none" strike="noStrike" cap="none" dirty="0">
                <a:solidFill>
                  <a:schemeClr val="dk1"/>
                </a:solidFill>
                <a:latin typeface="Calibri" panose="020F0502020204030204" pitchFamily="34" charset="0"/>
                <a:ea typeface="Calibri"/>
                <a:cs typeface="Calibri" panose="020F0502020204030204" pitchFamily="34" charset="0"/>
                <a:sym typeface="Calibri"/>
              </a:rPr>
              <a:t>bufala</a:t>
            </a:r>
            <a:r>
              <a:rPr lang="it-IT" sz="1800" b="0" i="0" u="none" strike="noStrike" cap="none" dirty="0">
                <a:solidFill>
                  <a:schemeClr val="dk1"/>
                </a:solidFill>
                <a:latin typeface="Calibri" panose="020F0502020204030204" pitchFamily="34" charset="0"/>
                <a:ea typeface="Calibri"/>
                <a:cs typeface="Calibri" panose="020F0502020204030204" pitchFamily="34" charset="0"/>
                <a:sym typeface="Calibri"/>
              </a:rPr>
              <a:t> è </a:t>
            </a:r>
            <a:r>
              <a:rPr lang="it-IT" sz="1800" b="1" i="0" u="none" strike="noStrike" cap="none" dirty="0">
                <a:solidFill>
                  <a:schemeClr val="dk1"/>
                </a:solidFill>
                <a:latin typeface="Calibri" panose="020F0502020204030204" pitchFamily="34" charset="0"/>
                <a:ea typeface="Calibri"/>
                <a:cs typeface="Calibri" panose="020F0502020204030204" pitchFamily="34" charset="0"/>
                <a:sym typeface="Calibri"/>
              </a:rPr>
              <a:t>totalmente falsa </a:t>
            </a:r>
            <a:r>
              <a:rPr lang="it-IT" sz="1800" b="0" i="0" u="none" strike="noStrike" cap="none" dirty="0">
                <a:solidFill>
                  <a:schemeClr val="dk1"/>
                </a:solidFill>
                <a:latin typeface="Calibri" panose="020F0502020204030204" pitchFamily="34" charset="0"/>
                <a:ea typeface="Calibri"/>
                <a:cs typeface="Calibri" panose="020F0502020204030204" pitchFamily="34" charset="0"/>
                <a:sym typeface="Calibri"/>
              </a:rPr>
              <a:t>(</a:t>
            </a:r>
            <a:r>
              <a:rPr lang="it-IT" sz="1800" b="0" i="0" u="none" strike="noStrike" cap="none" dirty="0" err="1">
                <a:solidFill>
                  <a:schemeClr val="dk1"/>
                </a:solidFill>
                <a:latin typeface="Calibri" panose="020F0502020204030204" pitchFamily="34" charset="0"/>
                <a:ea typeface="Calibri"/>
                <a:cs typeface="Calibri" panose="020F0502020204030204" pitchFamily="34" charset="0"/>
                <a:sym typeface="Calibri"/>
              </a:rPr>
              <a:t>fake</a:t>
            </a:r>
            <a:r>
              <a:rPr lang="it-IT" sz="1800" b="0" i="0" u="none" strike="noStrike" cap="none" dirty="0">
                <a:solidFill>
                  <a:schemeClr val="dk1"/>
                </a:solidFill>
                <a:latin typeface="Calibri" panose="020F0502020204030204" pitchFamily="34" charset="0"/>
                <a:ea typeface="Calibri"/>
                <a:cs typeface="Calibri" panose="020F0502020204030204" pitchFamily="34" charset="0"/>
                <a:sym typeface="Calibri"/>
              </a:rPr>
              <a:t>) e </a:t>
            </a:r>
            <a:r>
              <a:rPr lang="it-IT" sz="1800" b="1" i="0" u="none" strike="noStrike" cap="none" dirty="0">
                <a:solidFill>
                  <a:schemeClr val="dk1"/>
                </a:solidFill>
                <a:latin typeface="Calibri" panose="020F0502020204030204" pitchFamily="34" charset="0"/>
                <a:ea typeface="Calibri"/>
                <a:cs typeface="Calibri" panose="020F0502020204030204" pitchFamily="34" charset="0"/>
                <a:sym typeface="Calibri"/>
              </a:rPr>
              <a:t>inverosimile</a:t>
            </a:r>
            <a:r>
              <a:rPr lang="it-IT" sz="1800" b="0" i="0" u="none" strike="noStrike" cap="none" dirty="0">
                <a:solidFill>
                  <a:schemeClr val="dk1"/>
                </a:solidFill>
                <a:latin typeface="Calibri" panose="020F0502020204030204" pitchFamily="34" charset="0"/>
                <a:ea typeface="Calibri"/>
                <a:cs typeface="Calibri" panose="020F0502020204030204" pitchFamily="34" charset="0"/>
                <a:sym typeface="Calibri"/>
              </a:rPr>
              <a:t> per antonomasia.</a:t>
            </a:r>
            <a:endParaRPr sz="1800" b="0" i="0" u="none" strike="noStrike" cap="none" dirty="0">
              <a:solidFill>
                <a:srgbClr val="000000"/>
              </a:solidFill>
              <a:latin typeface="Calibri" panose="020F0502020204030204" pitchFamily="34" charset="0"/>
              <a:cs typeface="Calibri" panose="020F0502020204030204" pitchFamily="34" charset="0"/>
              <a:sym typeface="Arial"/>
            </a:endParaRPr>
          </a:p>
          <a:p>
            <a:pPr marL="285750" marR="0" lvl="0" indent="-285750" algn="l" rtl="0">
              <a:lnSpc>
                <a:spcPct val="137777"/>
              </a:lnSpc>
              <a:spcBef>
                <a:spcPts val="0"/>
              </a:spcBef>
              <a:spcAft>
                <a:spcPts val="0"/>
              </a:spcAft>
              <a:buClr>
                <a:schemeClr val="dk1"/>
              </a:buClr>
              <a:buSzPts val="1800"/>
              <a:buFont typeface="Arial"/>
              <a:buChar char="•"/>
            </a:pPr>
            <a:r>
              <a:rPr lang="it-IT" sz="1800" b="0" i="0" u="none" strike="noStrike" cap="none" dirty="0">
                <a:solidFill>
                  <a:schemeClr val="dk1"/>
                </a:solidFill>
                <a:latin typeface="Calibri" panose="020F0502020204030204" pitchFamily="34" charset="0"/>
                <a:ea typeface="Calibri"/>
                <a:cs typeface="Calibri" panose="020F0502020204030204" pitchFamily="34" charset="0"/>
                <a:sym typeface="Calibri"/>
              </a:rPr>
              <a:t>Una </a:t>
            </a:r>
            <a:r>
              <a:rPr lang="it-IT" sz="1800" b="0" i="0" u="none" strike="noStrike" cap="none" dirty="0" err="1">
                <a:solidFill>
                  <a:schemeClr val="dk1"/>
                </a:solidFill>
                <a:latin typeface="Calibri" panose="020F0502020204030204" pitchFamily="34" charset="0"/>
                <a:ea typeface="Calibri"/>
                <a:cs typeface="Calibri" panose="020F0502020204030204" pitchFamily="34" charset="0"/>
                <a:sym typeface="Calibri"/>
              </a:rPr>
              <a:t>fake</a:t>
            </a:r>
            <a:r>
              <a:rPr lang="it-IT" sz="1800" b="0" i="0" u="none" strike="noStrike" cap="none" dirty="0">
                <a:solidFill>
                  <a:schemeClr val="dk1"/>
                </a:solidFill>
                <a:latin typeface="Calibri" panose="020F0502020204030204" pitchFamily="34" charset="0"/>
                <a:ea typeface="Calibri"/>
                <a:cs typeface="Calibri" panose="020F0502020204030204" pitchFamily="34" charset="0"/>
                <a:sym typeface="Calibri"/>
              </a:rPr>
              <a:t> news potrebbe essere </a:t>
            </a:r>
            <a:r>
              <a:rPr lang="it-IT" sz="1800" b="1" i="0" u="none" strike="noStrike" cap="none" dirty="0">
                <a:solidFill>
                  <a:schemeClr val="dk1"/>
                </a:solidFill>
                <a:latin typeface="Calibri" panose="020F0502020204030204" pitchFamily="34" charset="0"/>
                <a:ea typeface="Calibri"/>
                <a:cs typeface="Calibri" panose="020F0502020204030204" pitchFamily="34" charset="0"/>
                <a:sym typeface="Calibri"/>
              </a:rPr>
              <a:t>parzialmente vera o parzialmente verosimile.</a:t>
            </a:r>
            <a:endParaRPr sz="1800" b="0" i="0" u="none" strike="noStrike" cap="none" dirty="0">
              <a:solidFill>
                <a:srgbClr val="000000"/>
              </a:solidFill>
              <a:latin typeface="Calibri" panose="020F0502020204030204" pitchFamily="34" charset="0"/>
              <a:cs typeface="Calibri" panose="020F0502020204030204" pitchFamily="34" charset="0"/>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5"/>
          <p:cNvSpPr txBox="1">
            <a:spLocks noGrp="1"/>
          </p:cNvSpPr>
          <p:nvPr>
            <p:ph type="title"/>
          </p:nvPr>
        </p:nvSpPr>
        <p:spPr>
          <a:xfrm>
            <a:off x="241495" y="528070"/>
            <a:ext cx="8229600" cy="857250"/>
          </a:xfrm>
          <a:prstGeom prst="rect">
            <a:avLst/>
          </a:prstGeom>
          <a:noFill/>
          <a:ln>
            <a:noFill/>
          </a:ln>
        </p:spPr>
        <p:txBody>
          <a:bodyPr spcFirstLastPara="1" wrap="square" lIns="91425" tIns="45700" rIns="91425" bIns="45700" anchor="ctr" anchorCtr="0">
            <a:normAutofit/>
          </a:bodyPr>
          <a:lstStyle/>
          <a:p>
            <a:pPr marL="0" lvl="0" indent="0" algn="l" rtl="0">
              <a:lnSpc>
                <a:spcPct val="99200"/>
              </a:lnSpc>
              <a:spcBef>
                <a:spcPts val="0"/>
              </a:spcBef>
              <a:spcAft>
                <a:spcPts val="0"/>
              </a:spcAft>
              <a:buClr>
                <a:srgbClr val="4E9CBA"/>
              </a:buClr>
              <a:buSzPts val="2500"/>
              <a:buFont typeface="Calibri"/>
              <a:buNone/>
            </a:pPr>
            <a:r>
              <a:rPr lang="it-IT" sz="2500" b="1">
                <a:solidFill>
                  <a:srgbClr val="4E9CBA"/>
                </a:solidFill>
              </a:rPr>
              <a:t>Come classificare una Fake News</a:t>
            </a:r>
            <a:endParaRPr/>
          </a:p>
        </p:txBody>
      </p:sp>
      <p:sp>
        <p:nvSpPr>
          <p:cNvPr id="115" name="Google Shape;115;p5"/>
          <p:cNvSpPr txBox="1"/>
          <p:nvPr/>
        </p:nvSpPr>
        <p:spPr>
          <a:xfrm>
            <a:off x="341697" y="1104060"/>
            <a:ext cx="7979907" cy="362926"/>
          </a:xfrm>
          <a:prstGeom prst="rect">
            <a:avLst/>
          </a:prstGeom>
          <a:noFill/>
          <a:ln>
            <a:noFill/>
          </a:ln>
        </p:spPr>
        <p:txBody>
          <a:bodyPr spcFirstLastPara="1" wrap="square" lIns="0" tIns="0" rIns="0" bIns="0" anchor="t" anchorCtr="0">
            <a:noAutofit/>
          </a:bodyPr>
          <a:lstStyle/>
          <a:p>
            <a:pPr marL="0" marR="0" lvl="0" indent="0" algn="l" rtl="0">
              <a:lnSpc>
                <a:spcPct val="137777"/>
              </a:lnSpc>
              <a:spcBef>
                <a:spcPts val="0"/>
              </a:spcBef>
              <a:spcAft>
                <a:spcPts val="0"/>
              </a:spcAft>
              <a:buClr>
                <a:srgbClr val="17A25F"/>
              </a:buClr>
              <a:buSzPts val="1800"/>
              <a:buFont typeface="Calibri"/>
              <a:buNone/>
            </a:pPr>
            <a:r>
              <a:rPr lang="it-IT" sz="1800" b="1" i="0" u="none" strike="noStrike" cap="none" dirty="0">
                <a:solidFill>
                  <a:srgbClr val="17A25F"/>
                </a:solidFill>
                <a:latin typeface="Calibri"/>
                <a:ea typeface="Calibri"/>
                <a:cs typeface="Calibri"/>
                <a:sym typeface="Calibri"/>
              </a:rPr>
              <a:t>Categorie di </a:t>
            </a:r>
            <a:r>
              <a:rPr lang="it-IT" sz="1800" b="1" i="0" u="none" strike="noStrike" cap="none" dirty="0" err="1">
                <a:solidFill>
                  <a:srgbClr val="17A25F"/>
                </a:solidFill>
                <a:latin typeface="Calibri"/>
                <a:ea typeface="Calibri"/>
                <a:cs typeface="Calibri"/>
                <a:sym typeface="Calibri"/>
              </a:rPr>
              <a:t>fake</a:t>
            </a:r>
            <a:r>
              <a:rPr lang="it-IT" sz="1800" b="1" i="0" u="none" strike="noStrike" cap="none" dirty="0">
                <a:solidFill>
                  <a:srgbClr val="17A25F"/>
                </a:solidFill>
                <a:latin typeface="Calibri"/>
                <a:ea typeface="Calibri"/>
                <a:cs typeface="Calibri"/>
                <a:sym typeface="Calibri"/>
              </a:rPr>
              <a:t> news:</a:t>
            </a:r>
            <a:endParaRPr sz="1400" b="0" i="0" u="none" strike="noStrike" cap="none" dirty="0">
              <a:solidFill>
                <a:srgbClr val="000000"/>
              </a:solidFill>
              <a:latin typeface="Arial"/>
              <a:ea typeface="Arial"/>
              <a:cs typeface="Arial"/>
              <a:sym typeface="Arial"/>
            </a:endParaRPr>
          </a:p>
        </p:txBody>
      </p:sp>
      <p:sp>
        <p:nvSpPr>
          <p:cNvPr id="116" name="Google Shape;116;p5"/>
          <p:cNvSpPr txBox="1"/>
          <p:nvPr/>
        </p:nvSpPr>
        <p:spPr>
          <a:xfrm>
            <a:off x="341696" y="1448170"/>
            <a:ext cx="8311237" cy="2314875"/>
          </a:xfrm>
          <a:prstGeom prst="rect">
            <a:avLst/>
          </a:prstGeom>
          <a:noFill/>
          <a:ln>
            <a:noFill/>
          </a:ln>
        </p:spPr>
        <p:txBody>
          <a:bodyPr spcFirstLastPara="1" wrap="square" lIns="0" tIns="0" rIns="0" bIns="0" anchor="t" anchorCtr="0">
            <a:noAutofit/>
          </a:bodyPr>
          <a:lstStyle/>
          <a:p>
            <a:pPr marL="285750" marR="0" lvl="0" indent="-285750" algn="l" rtl="0">
              <a:lnSpc>
                <a:spcPct val="100000"/>
              </a:lnSpc>
              <a:spcBef>
                <a:spcPts val="0"/>
              </a:spcBef>
              <a:spcAft>
                <a:spcPts val="0"/>
              </a:spcAft>
              <a:buClr>
                <a:schemeClr val="dk1"/>
              </a:buClr>
              <a:buSzPts val="1800"/>
              <a:buFont typeface="Arial"/>
              <a:buChar char="•"/>
            </a:pPr>
            <a:r>
              <a:rPr lang="it-IT" sz="1800" b="1" i="0" u="none" strike="noStrike" cap="none" dirty="0">
                <a:solidFill>
                  <a:schemeClr val="dk1"/>
                </a:solidFill>
                <a:latin typeface="Calibri" panose="020F0502020204030204" pitchFamily="34" charset="0"/>
                <a:ea typeface="Calibri"/>
                <a:cs typeface="Calibri" panose="020F0502020204030204" pitchFamily="34" charset="0"/>
                <a:sym typeface="Calibri"/>
              </a:rPr>
              <a:t>Contenuto ingannatore</a:t>
            </a:r>
            <a:r>
              <a:rPr lang="it-IT" sz="1800" b="0" i="0" u="none" strike="noStrike" cap="none" dirty="0">
                <a:solidFill>
                  <a:schemeClr val="dk1"/>
                </a:solidFill>
                <a:latin typeface="Calibri" panose="020F0502020204030204" pitchFamily="34" charset="0"/>
                <a:ea typeface="Calibri"/>
                <a:cs typeface="Calibri" panose="020F0502020204030204" pitchFamily="34" charset="0"/>
                <a:sym typeface="Calibri"/>
              </a:rPr>
              <a:t>: quando il contenuto viene spacciato come proveniente da fonti attendibili ma non è così.</a:t>
            </a:r>
            <a:endParaRPr sz="1800" b="0" i="0" u="none" strike="noStrike" cap="none" dirty="0">
              <a:solidFill>
                <a:srgbClr val="000000"/>
              </a:solidFill>
              <a:latin typeface="Calibri" panose="020F0502020204030204" pitchFamily="34" charset="0"/>
              <a:cs typeface="Calibri" panose="020F0502020204030204" pitchFamily="34" charset="0"/>
              <a:sym typeface="Arial"/>
            </a:endParaRPr>
          </a:p>
          <a:p>
            <a:pPr marL="285750" marR="0" lvl="0" indent="-285750" algn="l" rtl="0">
              <a:lnSpc>
                <a:spcPct val="100000"/>
              </a:lnSpc>
              <a:spcBef>
                <a:spcPts val="1800"/>
              </a:spcBef>
              <a:spcAft>
                <a:spcPts val="0"/>
              </a:spcAft>
              <a:buClr>
                <a:schemeClr val="dk1"/>
              </a:buClr>
              <a:buSzPts val="1800"/>
              <a:buFont typeface="Arial"/>
              <a:buChar char="•"/>
            </a:pPr>
            <a:r>
              <a:rPr lang="it-IT" sz="1800" b="1" i="0" u="none" strike="noStrike" cap="none" dirty="0">
                <a:solidFill>
                  <a:schemeClr val="dk1"/>
                </a:solidFill>
                <a:latin typeface="Calibri" panose="020F0502020204030204" pitchFamily="34" charset="0"/>
                <a:ea typeface="Calibri"/>
                <a:cs typeface="Calibri" panose="020F0502020204030204" pitchFamily="34" charset="0"/>
                <a:sym typeface="Calibri"/>
              </a:rPr>
              <a:t>Contenuto falso al 100%: </a:t>
            </a:r>
            <a:r>
              <a:rPr lang="it-IT" sz="1800" b="0" i="0" u="none" strike="noStrike" cap="none" dirty="0">
                <a:solidFill>
                  <a:schemeClr val="dk1"/>
                </a:solidFill>
                <a:latin typeface="Calibri" panose="020F0502020204030204" pitchFamily="34" charset="0"/>
                <a:ea typeface="Calibri"/>
                <a:cs typeface="Calibri" panose="020F0502020204030204" pitchFamily="34" charset="0"/>
                <a:sym typeface="Calibri"/>
              </a:rPr>
              <a:t>quando il contenuto è completamente falso, costruito per trarre in inganno.</a:t>
            </a:r>
            <a:endParaRPr sz="1800" b="0" i="0" u="none" strike="noStrike" cap="none" dirty="0">
              <a:solidFill>
                <a:srgbClr val="000000"/>
              </a:solidFill>
              <a:latin typeface="Calibri" panose="020F0502020204030204" pitchFamily="34" charset="0"/>
              <a:cs typeface="Calibri" panose="020F0502020204030204" pitchFamily="34" charset="0"/>
              <a:sym typeface="Arial"/>
            </a:endParaRPr>
          </a:p>
          <a:p>
            <a:pPr marL="285750" marR="0" lvl="0" indent="-285750" algn="l" rtl="0">
              <a:lnSpc>
                <a:spcPct val="100000"/>
              </a:lnSpc>
              <a:spcBef>
                <a:spcPts val="1800"/>
              </a:spcBef>
              <a:spcAft>
                <a:spcPts val="0"/>
              </a:spcAft>
              <a:buClr>
                <a:schemeClr val="dk1"/>
              </a:buClr>
              <a:buSzPts val="1800"/>
              <a:buFont typeface="Arial"/>
              <a:buChar char="•"/>
            </a:pPr>
            <a:r>
              <a:rPr lang="it-IT" sz="1800" b="1" i="0" u="none" strike="noStrike" cap="none" dirty="0">
                <a:solidFill>
                  <a:schemeClr val="dk1"/>
                </a:solidFill>
                <a:latin typeface="Calibri" panose="020F0502020204030204" pitchFamily="34" charset="0"/>
                <a:ea typeface="Calibri"/>
                <a:cs typeface="Calibri" panose="020F0502020204030204" pitchFamily="34" charset="0"/>
                <a:sym typeface="Calibri"/>
              </a:rPr>
              <a:t>Contenuto manipolato</a:t>
            </a:r>
            <a:r>
              <a:rPr lang="it-IT" sz="1800" b="0" i="0" u="none" strike="noStrike" cap="none" dirty="0">
                <a:solidFill>
                  <a:schemeClr val="dk1"/>
                </a:solidFill>
                <a:latin typeface="Calibri" panose="020F0502020204030204" pitchFamily="34" charset="0"/>
                <a:ea typeface="Calibri"/>
                <a:cs typeface="Calibri" panose="020F0502020204030204" pitchFamily="34" charset="0"/>
                <a:sym typeface="Calibri"/>
              </a:rPr>
              <a:t>: quando l'informazione reale, o l'immagine, viene manipolata per trarre in inganno.</a:t>
            </a:r>
            <a:endParaRPr sz="1800" b="0" i="0" u="none" strike="noStrike" cap="none" dirty="0">
              <a:solidFill>
                <a:srgbClr val="000000"/>
              </a:solidFill>
              <a:latin typeface="Calibri" panose="020F0502020204030204" pitchFamily="34" charset="0"/>
              <a:cs typeface="Calibri" panose="020F0502020204030204" pitchFamily="34" charset="0"/>
              <a:sym typeface="Arial"/>
            </a:endParaRPr>
          </a:p>
          <a:p>
            <a:pPr marL="285750" marR="0" lvl="0" indent="-285750" algn="l" rtl="0">
              <a:lnSpc>
                <a:spcPct val="100000"/>
              </a:lnSpc>
              <a:spcBef>
                <a:spcPts val="1800"/>
              </a:spcBef>
              <a:spcAft>
                <a:spcPts val="0"/>
              </a:spcAft>
              <a:buClr>
                <a:schemeClr val="dk1"/>
              </a:buClr>
              <a:buSzPts val="1800"/>
              <a:buFont typeface="Arial"/>
              <a:buChar char="•"/>
            </a:pPr>
            <a:r>
              <a:rPr lang="it-IT" sz="1800" b="1" i="0" u="none" strike="noStrike" cap="none" dirty="0">
                <a:solidFill>
                  <a:schemeClr val="dk1"/>
                </a:solidFill>
                <a:latin typeface="Calibri" panose="020F0502020204030204" pitchFamily="34" charset="0"/>
                <a:ea typeface="Calibri"/>
                <a:cs typeface="Calibri" panose="020F0502020204030204" pitchFamily="34" charset="0"/>
                <a:sym typeface="Calibri"/>
              </a:rPr>
              <a:t>Contenuto fuorviante</a:t>
            </a:r>
            <a:r>
              <a:rPr lang="it-IT" sz="1800" b="0" i="0" u="none" strike="noStrike" cap="none" dirty="0">
                <a:solidFill>
                  <a:schemeClr val="dk1"/>
                </a:solidFill>
                <a:latin typeface="Calibri" panose="020F0502020204030204" pitchFamily="34" charset="0"/>
                <a:ea typeface="Calibri"/>
                <a:cs typeface="Calibri" panose="020F0502020204030204" pitchFamily="34" charset="0"/>
                <a:sym typeface="Calibri"/>
              </a:rPr>
              <a:t>: quando si fa uso ingannevole dell'informazione per inquadrare un problema o una persona.</a:t>
            </a:r>
            <a:endParaRPr sz="1800" b="0" i="0" u="none" strike="noStrike" cap="none" dirty="0">
              <a:solidFill>
                <a:srgbClr val="000000"/>
              </a:solidFill>
              <a:latin typeface="Calibri" panose="020F0502020204030204" pitchFamily="34" charset="0"/>
              <a:cs typeface="Calibri" panose="020F0502020204030204" pitchFamily="34" charset="0"/>
              <a:sym typeface="Arial"/>
            </a:endParaRPr>
          </a:p>
          <a:p>
            <a:pPr marL="0" marR="0" lvl="0" indent="0" algn="l" rtl="0">
              <a:lnSpc>
                <a:spcPct val="100000"/>
              </a:lnSpc>
              <a:spcBef>
                <a:spcPts val="1800"/>
              </a:spcBef>
              <a:spcAft>
                <a:spcPts val="0"/>
              </a:spcAft>
              <a:buClr>
                <a:schemeClr val="dk1"/>
              </a:buClr>
              <a:buSzPts val="1400"/>
              <a:buFont typeface="Calibri"/>
              <a:buNone/>
            </a:pPr>
            <a:endParaRPr sz="1800" b="0" i="0" u="none" strike="noStrike" cap="none" dirty="0">
              <a:solidFill>
                <a:schemeClr val="dk1"/>
              </a:solidFill>
              <a:latin typeface="Calibri" panose="020F0502020204030204" pitchFamily="34" charset="0"/>
              <a:ea typeface="Calibri"/>
              <a:cs typeface="Calibri" panose="020F0502020204030204" pitchFamily="34" charset="0"/>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6"/>
          <p:cNvSpPr txBox="1">
            <a:spLocks noGrp="1"/>
          </p:cNvSpPr>
          <p:nvPr>
            <p:ph type="title"/>
          </p:nvPr>
        </p:nvSpPr>
        <p:spPr>
          <a:xfrm>
            <a:off x="241495" y="528070"/>
            <a:ext cx="8229600" cy="857250"/>
          </a:xfrm>
          <a:prstGeom prst="rect">
            <a:avLst/>
          </a:prstGeom>
          <a:noFill/>
          <a:ln>
            <a:noFill/>
          </a:ln>
        </p:spPr>
        <p:txBody>
          <a:bodyPr spcFirstLastPara="1" wrap="square" lIns="91425" tIns="45700" rIns="91425" bIns="45700" anchor="ctr" anchorCtr="0">
            <a:normAutofit/>
          </a:bodyPr>
          <a:lstStyle/>
          <a:p>
            <a:pPr marL="0" lvl="0" indent="0" algn="l" rtl="0">
              <a:lnSpc>
                <a:spcPct val="99200"/>
              </a:lnSpc>
              <a:spcBef>
                <a:spcPts val="0"/>
              </a:spcBef>
              <a:spcAft>
                <a:spcPts val="0"/>
              </a:spcAft>
              <a:buClr>
                <a:srgbClr val="4E9CBA"/>
              </a:buClr>
              <a:buSzPts val="2500"/>
              <a:buFont typeface="Calibri"/>
              <a:buNone/>
            </a:pPr>
            <a:r>
              <a:rPr lang="it-IT" sz="2500" b="1">
                <a:solidFill>
                  <a:srgbClr val="4E9CBA"/>
                </a:solidFill>
              </a:rPr>
              <a:t>Come classificare una Fake News</a:t>
            </a:r>
            <a:endParaRPr/>
          </a:p>
        </p:txBody>
      </p:sp>
      <p:sp>
        <p:nvSpPr>
          <p:cNvPr id="122" name="Google Shape;122;p6"/>
          <p:cNvSpPr txBox="1"/>
          <p:nvPr/>
        </p:nvSpPr>
        <p:spPr>
          <a:xfrm>
            <a:off x="341697" y="1097708"/>
            <a:ext cx="8229600" cy="362926"/>
          </a:xfrm>
          <a:prstGeom prst="rect">
            <a:avLst/>
          </a:prstGeom>
          <a:noFill/>
          <a:ln>
            <a:noFill/>
          </a:ln>
        </p:spPr>
        <p:txBody>
          <a:bodyPr spcFirstLastPara="1" wrap="square" lIns="0" tIns="0" rIns="0" bIns="0" anchor="t" anchorCtr="0">
            <a:noAutofit/>
          </a:bodyPr>
          <a:lstStyle/>
          <a:p>
            <a:pPr marL="0" marR="0" lvl="0" indent="0" algn="l" rtl="0">
              <a:lnSpc>
                <a:spcPct val="177142"/>
              </a:lnSpc>
              <a:spcBef>
                <a:spcPts val="0"/>
              </a:spcBef>
              <a:spcAft>
                <a:spcPts val="0"/>
              </a:spcAft>
              <a:buClr>
                <a:srgbClr val="17A25F"/>
              </a:buClr>
              <a:buSzPts val="1400"/>
              <a:buFont typeface="Calibri"/>
              <a:buNone/>
            </a:pPr>
            <a:r>
              <a:rPr lang="it-IT" sz="1800" b="1" i="0" u="none" strike="noStrike" cap="none" dirty="0">
                <a:solidFill>
                  <a:srgbClr val="17A25F"/>
                </a:solidFill>
                <a:latin typeface="Calibri"/>
                <a:ea typeface="Calibri"/>
                <a:cs typeface="Calibri"/>
                <a:sym typeface="Calibri"/>
              </a:rPr>
              <a:t>Categorie di </a:t>
            </a:r>
            <a:r>
              <a:rPr lang="it-IT" sz="1800" b="1" i="0" u="none" strike="noStrike" cap="none" dirty="0" err="1">
                <a:solidFill>
                  <a:srgbClr val="17A25F"/>
                </a:solidFill>
                <a:latin typeface="Calibri"/>
                <a:ea typeface="Calibri"/>
                <a:cs typeface="Calibri"/>
                <a:sym typeface="Calibri"/>
              </a:rPr>
              <a:t>fake</a:t>
            </a:r>
            <a:r>
              <a:rPr lang="it-IT" sz="1800" b="1" i="0" u="none" strike="noStrike" cap="none" dirty="0">
                <a:solidFill>
                  <a:srgbClr val="17A25F"/>
                </a:solidFill>
                <a:latin typeface="Calibri"/>
                <a:ea typeface="Calibri"/>
                <a:cs typeface="Calibri"/>
                <a:sym typeface="Calibri"/>
              </a:rPr>
              <a:t> news:</a:t>
            </a:r>
            <a:endParaRPr sz="1800" b="0" i="0" u="none" strike="noStrike" cap="none" dirty="0">
              <a:solidFill>
                <a:srgbClr val="000000"/>
              </a:solidFill>
              <a:sym typeface="Arial"/>
            </a:endParaRPr>
          </a:p>
        </p:txBody>
      </p:sp>
      <p:sp>
        <p:nvSpPr>
          <p:cNvPr id="123" name="Google Shape;123;p6"/>
          <p:cNvSpPr txBox="1"/>
          <p:nvPr/>
        </p:nvSpPr>
        <p:spPr>
          <a:xfrm>
            <a:off x="341697" y="1689233"/>
            <a:ext cx="8506212" cy="2314875"/>
          </a:xfrm>
          <a:prstGeom prst="rect">
            <a:avLst/>
          </a:prstGeom>
          <a:noFill/>
          <a:ln>
            <a:noFill/>
          </a:ln>
        </p:spPr>
        <p:txBody>
          <a:bodyPr spcFirstLastPara="1" wrap="square" lIns="0" tIns="0" rIns="0" bIns="0" anchor="t" anchorCtr="0">
            <a:noAutofit/>
          </a:bodyPr>
          <a:lstStyle/>
          <a:p>
            <a:pPr marL="285750" marR="0" lvl="0" indent="-285750" algn="l" rtl="0">
              <a:lnSpc>
                <a:spcPct val="100000"/>
              </a:lnSpc>
              <a:spcBef>
                <a:spcPts val="0"/>
              </a:spcBef>
              <a:spcAft>
                <a:spcPts val="0"/>
              </a:spcAft>
              <a:buClr>
                <a:schemeClr val="dk1"/>
              </a:buClr>
              <a:buSzPts val="1800"/>
              <a:buFont typeface="Arial"/>
              <a:buChar char="•"/>
            </a:pPr>
            <a:r>
              <a:rPr lang="it-IT" sz="1800" b="1" i="0" u="none" strike="noStrike" cap="none" dirty="0">
                <a:solidFill>
                  <a:schemeClr val="dk1"/>
                </a:solidFill>
                <a:latin typeface="Calibri" panose="020F0502020204030204" pitchFamily="34" charset="0"/>
                <a:ea typeface="Calibri"/>
                <a:cs typeface="Calibri" panose="020F0502020204030204" pitchFamily="34" charset="0"/>
                <a:sym typeface="Calibri"/>
              </a:rPr>
              <a:t>Collegamento ingannevole</a:t>
            </a:r>
            <a:r>
              <a:rPr lang="it-IT" sz="1800" b="0" i="0" u="none" strike="noStrike" cap="none" dirty="0">
                <a:solidFill>
                  <a:schemeClr val="dk1"/>
                </a:solidFill>
                <a:latin typeface="Calibri" panose="020F0502020204030204" pitchFamily="34" charset="0"/>
                <a:ea typeface="Calibri"/>
                <a:cs typeface="Calibri" panose="020F0502020204030204" pitchFamily="34" charset="0"/>
                <a:sym typeface="Calibri"/>
              </a:rPr>
              <a:t>: quando titoli, immagini o didascalie non sono relative al fatto di cui si parla </a:t>
            </a:r>
            <a:endParaRPr sz="1800" b="0" i="0" u="none" strike="noStrike" cap="none" dirty="0">
              <a:solidFill>
                <a:srgbClr val="000000"/>
              </a:solidFill>
              <a:latin typeface="Calibri" panose="020F0502020204030204" pitchFamily="34" charset="0"/>
              <a:cs typeface="Calibri" panose="020F0502020204030204" pitchFamily="34" charset="0"/>
              <a:sym typeface="Arial"/>
            </a:endParaRPr>
          </a:p>
          <a:p>
            <a:pPr marL="285750" marR="0" lvl="0" indent="-285750" algn="l" rtl="0">
              <a:lnSpc>
                <a:spcPct val="100000"/>
              </a:lnSpc>
              <a:spcBef>
                <a:spcPts val="1800"/>
              </a:spcBef>
              <a:spcAft>
                <a:spcPts val="0"/>
              </a:spcAft>
              <a:buClr>
                <a:schemeClr val="dk1"/>
              </a:buClr>
              <a:buSzPts val="1800"/>
              <a:buFont typeface="Arial"/>
              <a:buChar char="•"/>
            </a:pPr>
            <a:r>
              <a:rPr lang="it-IT" sz="1800" b="1" i="0" u="none" strike="noStrike" cap="none" dirty="0">
                <a:solidFill>
                  <a:schemeClr val="dk1"/>
                </a:solidFill>
                <a:latin typeface="Calibri" panose="020F0502020204030204" pitchFamily="34" charset="0"/>
                <a:ea typeface="Calibri"/>
                <a:cs typeface="Calibri" panose="020F0502020204030204" pitchFamily="34" charset="0"/>
                <a:sym typeface="Calibri"/>
              </a:rPr>
              <a:t>Contesto ingannevole</a:t>
            </a:r>
            <a:r>
              <a:rPr lang="it-IT" sz="1800" b="0" i="0" u="none" strike="noStrike" cap="none" dirty="0">
                <a:solidFill>
                  <a:schemeClr val="dk1"/>
                </a:solidFill>
                <a:latin typeface="Calibri" panose="020F0502020204030204" pitchFamily="34" charset="0"/>
                <a:ea typeface="Calibri"/>
                <a:cs typeface="Calibri" panose="020F0502020204030204" pitchFamily="34" charset="0"/>
                <a:sym typeface="Calibri"/>
              </a:rPr>
              <a:t>: quando il contenuto reale è accompagnato da informazioni contestuali false.</a:t>
            </a:r>
            <a:endParaRPr sz="1800" b="0" i="0" u="none" strike="noStrike" cap="none" dirty="0">
              <a:solidFill>
                <a:srgbClr val="000000"/>
              </a:solidFill>
              <a:latin typeface="Calibri" panose="020F0502020204030204" pitchFamily="34" charset="0"/>
              <a:cs typeface="Calibri" panose="020F0502020204030204" pitchFamily="34" charset="0"/>
              <a:sym typeface="Arial"/>
            </a:endParaRPr>
          </a:p>
          <a:p>
            <a:pPr marL="285750" marR="0" lvl="0" indent="-285750" algn="l" rtl="0">
              <a:lnSpc>
                <a:spcPct val="100000"/>
              </a:lnSpc>
              <a:spcBef>
                <a:spcPts val="1800"/>
              </a:spcBef>
              <a:spcAft>
                <a:spcPts val="0"/>
              </a:spcAft>
              <a:buClr>
                <a:schemeClr val="dk1"/>
              </a:buClr>
              <a:buSzPts val="1800"/>
              <a:buFont typeface="Arial"/>
              <a:buChar char="•"/>
            </a:pPr>
            <a:r>
              <a:rPr lang="it-IT" sz="1800" b="1" i="0" u="none" strike="noStrike" cap="none" dirty="0">
                <a:solidFill>
                  <a:schemeClr val="dk1"/>
                </a:solidFill>
                <a:latin typeface="Calibri" panose="020F0502020204030204" pitchFamily="34" charset="0"/>
                <a:ea typeface="Calibri"/>
                <a:cs typeface="Calibri" panose="020F0502020204030204" pitchFamily="34" charset="0"/>
                <a:sym typeface="Calibri"/>
              </a:rPr>
              <a:t>Manipolazione della satira</a:t>
            </a:r>
            <a:r>
              <a:rPr lang="it-IT" sz="1800" b="0" i="0" u="none" strike="noStrike" cap="none" dirty="0">
                <a:solidFill>
                  <a:schemeClr val="dk1"/>
                </a:solidFill>
                <a:latin typeface="Calibri" panose="020F0502020204030204" pitchFamily="34" charset="0"/>
                <a:ea typeface="Calibri"/>
                <a:cs typeface="Calibri" panose="020F0502020204030204" pitchFamily="34" charset="0"/>
                <a:sym typeface="Calibri"/>
              </a:rPr>
              <a:t>: quando non c'è intenzione di procurare danno, ma il contenuto satirico viene utilizzato per trarre in inganno.</a:t>
            </a:r>
            <a:r>
              <a:rPr lang="it-IT" sz="1800" b="1" i="0" u="none" strike="noStrike" cap="none" dirty="0">
                <a:solidFill>
                  <a:schemeClr val="dk1"/>
                </a:solidFill>
                <a:latin typeface="Calibri" panose="020F0502020204030204" pitchFamily="34" charset="0"/>
                <a:ea typeface="Calibri"/>
                <a:cs typeface="Calibri" panose="020F0502020204030204" pitchFamily="34" charset="0"/>
                <a:sym typeface="Calibri"/>
              </a:rPr>
              <a:t> </a:t>
            </a:r>
            <a:endParaRPr sz="1800" b="0" i="0" u="none" strike="noStrike" cap="none" dirty="0">
              <a:solidFill>
                <a:srgbClr val="000000"/>
              </a:solidFill>
              <a:latin typeface="Calibri" panose="020F0502020204030204" pitchFamily="34" charset="0"/>
              <a:cs typeface="Calibri" panose="020F0502020204030204" pitchFamily="34" charset="0"/>
              <a:sym typeface="Arial"/>
            </a:endParaRPr>
          </a:p>
          <a:p>
            <a:pPr marL="0" marR="0" lvl="0" indent="0" algn="l" rtl="0">
              <a:lnSpc>
                <a:spcPct val="100000"/>
              </a:lnSpc>
              <a:spcBef>
                <a:spcPts val="1800"/>
              </a:spcBef>
              <a:spcAft>
                <a:spcPts val="0"/>
              </a:spcAft>
              <a:buClr>
                <a:schemeClr val="dk1"/>
              </a:buClr>
              <a:buSzPts val="1400"/>
              <a:buFont typeface="Calibri"/>
              <a:buNone/>
            </a:pPr>
            <a:endParaRPr sz="1800" b="0" i="0" u="none" strike="noStrike" cap="none" dirty="0">
              <a:solidFill>
                <a:schemeClr val="dk1"/>
              </a:solidFill>
              <a:latin typeface="Calibri" panose="020F0502020204030204" pitchFamily="34" charset="0"/>
              <a:ea typeface="Calibri"/>
              <a:cs typeface="Calibri" panose="020F0502020204030204" pitchFamily="34" charset="0"/>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7"/>
          <p:cNvSpPr txBox="1">
            <a:spLocks noGrp="1"/>
          </p:cNvSpPr>
          <p:nvPr>
            <p:ph type="title"/>
          </p:nvPr>
        </p:nvSpPr>
        <p:spPr>
          <a:xfrm>
            <a:off x="241495" y="409532"/>
            <a:ext cx="8229600" cy="857250"/>
          </a:xfrm>
          <a:prstGeom prst="rect">
            <a:avLst/>
          </a:prstGeom>
          <a:noFill/>
          <a:ln>
            <a:noFill/>
          </a:ln>
        </p:spPr>
        <p:txBody>
          <a:bodyPr spcFirstLastPara="1" wrap="square" lIns="91425" tIns="45700" rIns="91425" bIns="45700" anchor="ctr" anchorCtr="0">
            <a:normAutofit/>
          </a:bodyPr>
          <a:lstStyle/>
          <a:p>
            <a:pPr marL="0" lvl="0" indent="0" algn="l" rtl="0">
              <a:lnSpc>
                <a:spcPct val="99200"/>
              </a:lnSpc>
              <a:spcBef>
                <a:spcPts val="0"/>
              </a:spcBef>
              <a:spcAft>
                <a:spcPts val="0"/>
              </a:spcAft>
              <a:buClr>
                <a:srgbClr val="4E9CBA"/>
              </a:buClr>
              <a:buSzPts val="2500"/>
              <a:buFont typeface="Calibri"/>
              <a:buNone/>
            </a:pPr>
            <a:r>
              <a:rPr lang="it-IT" sz="2500" b="1" dirty="0">
                <a:solidFill>
                  <a:srgbClr val="4E9CBA"/>
                </a:solidFill>
              </a:rPr>
              <a:t>Esempio di Bufala «storica»</a:t>
            </a:r>
            <a:endParaRPr dirty="0"/>
          </a:p>
        </p:txBody>
      </p:sp>
      <p:sp>
        <p:nvSpPr>
          <p:cNvPr id="130" name="Google Shape;130;p7"/>
          <p:cNvSpPr txBox="1"/>
          <p:nvPr/>
        </p:nvSpPr>
        <p:spPr>
          <a:xfrm>
            <a:off x="341696" y="973036"/>
            <a:ext cx="8229600" cy="362926"/>
          </a:xfrm>
          <a:prstGeom prst="rect">
            <a:avLst/>
          </a:prstGeom>
          <a:noFill/>
          <a:ln>
            <a:noFill/>
          </a:ln>
        </p:spPr>
        <p:txBody>
          <a:bodyPr spcFirstLastPara="1" wrap="square" lIns="0" tIns="0" rIns="0" bIns="0" anchor="t" anchorCtr="0">
            <a:noAutofit/>
          </a:bodyPr>
          <a:lstStyle/>
          <a:p>
            <a:pPr marL="0" marR="0" lvl="0" indent="0" algn="l" rtl="0">
              <a:lnSpc>
                <a:spcPct val="137777"/>
              </a:lnSpc>
              <a:spcBef>
                <a:spcPts val="0"/>
              </a:spcBef>
              <a:spcAft>
                <a:spcPts val="0"/>
              </a:spcAft>
              <a:buClr>
                <a:srgbClr val="17A25F"/>
              </a:buClr>
              <a:buSzPts val="1800"/>
              <a:buFont typeface="Calibri"/>
              <a:buNone/>
            </a:pPr>
            <a:r>
              <a:rPr lang="it-IT" sz="1800" b="1" i="0" u="none" strike="noStrike" cap="none" dirty="0">
                <a:solidFill>
                  <a:srgbClr val="17A25F"/>
                </a:solidFill>
                <a:latin typeface="Calibri"/>
                <a:ea typeface="Calibri"/>
                <a:cs typeface="Calibri"/>
                <a:sym typeface="Calibri"/>
              </a:rPr>
              <a:t>Esempio di una storia completamente inventata</a:t>
            </a:r>
            <a:endParaRPr sz="1400" b="0" i="0" u="none" strike="noStrike" cap="none" dirty="0">
              <a:solidFill>
                <a:srgbClr val="000000"/>
              </a:solidFill>
              <a:latin typeface="Arial"/>
              <a:ea typeface="Arial"/>
              <a:cs typeface="Arial"/>
              <a:sym typeface="Arial"/>
            </a:endParaRPr>
          </a:p>
        </p:txBody>
      </p:sp>
      <p:sp>
        <p:nvSpPr>
          <p:cNvPr id="131" name="Google Shape;131;p7"/>
          <p:cNvSpPr txBox="1"/>
          <p:nvPr/>
        </p:nvSpPr>
        <p:spPr>
          <a:xfrm>
            <a:off x="350405" y="1351002"/>
            <a:ext cx="6602551" cy="2314875"/>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Clr>
                <a:schemeClr val="dk1"/>
              </a:buClr>
              <a:buSzPts val="1400"/>
              <a:buFont typeface="Calibri"/>
              <a:buNone/>
            </a:pPr>
            <a:r>
              <a:rPr lang="it-IT" sz="1600" b="0" i="0" u="none" strike="noStrike" cap="none" dirty="0">
                <a:solidFill>
                  <a:schemeClr val="dk1"/>
                </a:solidFill>
                <a:latin typeface="Calibri" panose="020F0502020204030204" pitchFamily="34" charset="0"/>
                <a:ea typeface="Calibri"/>
                <a:cs typeface="Calibri" panose="020F0502020204030204" pitchFamily="34" charset="0"/>
                <a:sym typeface="Calibri"/>
              </a:rPr>
              <a:t>Nel 2006 migliaia di utenti di Internet caddero vittima di un Pesce d’Aprile di </a:t>
            </a:r>
            <a:r>
              <a:rPr lang="it-IT" sz="1600" b="0" i="0" u="none" strike="noStrike" cap="none" dirty="0" err="1">
                <a:solidFill>
                  <a:schemeClr val="dk1"/>
                </a:solidFill>
                <a:latin typeface="Calibri" panose="020F0502020204030204" pitchFamily="34" charset="0"/>
                <a:ea typeface="Calibri"/>
                <a:cs typeface="Calibri" panose="020F0502020204030204" pitchFamily="34" charset="0"/>
                <a:sym typeface="Calibri"/>
              </a:rPr>
              <a:t>Briton</a:t>
            </a:r>
            <a:r>
              <a:rPr lang="it-IT" sz="1600" b="0" i="0" u="none" strike="noStrike" cap="none" dirty="0">
                <a:solidFill>
                  <a:schemeClr val="dk1"/>
                </a:solidFill>
                <a:latin typeface="Calibri" panose="020F0502020204030204" pitchFamily="34" charset="0"/>
                <a:ea typeface="Calibri"/>
                <a:cs typeface="Calibri" panose="020F0502020204030204" pitchFamily="34" charset="0"/>
                <a:sym typeface="Calibri"/>
              </a:rPr>
              <a:t> Dan </a:t>
            </a:r>
            <a:r>
              <a:rPr lang="it-IT" sz="1600" b="0" i="0" u="none" strike="noStrike" cap="none" dirty="0" err="1">
                <a:solidFill>
                  <a:schemeClr val="dk1"/>
                </a:solidFill>
                <a:latin typeface="Calibri" panose="020F0502020204030204" pitchFamily="34" charset="0"/>
                <a:ea typeface="Calibri"/>
                <a:cs typeface="Calibri" panose="020F0502020204030204" pitchFamily="34" charset="0"/>
                <a:sym typeface="Calibri"/>
              </a:rPr>
              <a:t>Baines</a:t>
            </a:r>
            <a:r>
              <a:rPr lang="it-IT" sz="1600" b="0" i="0" u="none" strike="noStrike" cap="none" dirty="0">
                <a:solidFill>
                  <a:schemeClr val="dk1"/>
                </a:solidFill>
                <a:latin typeface="Calibri" panose="020F0502020204030204" pitchFamily="34" charset="0"/>
                <a:ea typeface="Calibri"/>
                <a:cs typeface="Calibri" panose="020F0502020204030204" pitchFamily="34" charset="0"/>
                <a:sym typeface="Calibri"/>
              </a:rPr>
              <a:t>, che dichiarò di aver </a:t>
            </a:r>
            <a:r>
              <a:rPr lang="it-IT" sz="1600" b="1" i="0" u="none" strike="noStrike" cap="none" dirty="0">
                <a:solidFill>
                  <a:schemeClr val="dk1"/>
                </a:solidFill>
                <a:latin typeface="Calibri" panose="020F0502020204030204" pitchFamily="34" charset="0"/>
                <a:ea typeface="Calibri"/>
                <a:cs typeface="Calibri" panose="020F0502020204030204" pitchFamily="34" charset="0"/>
                <a:sym typeface="Calibri"/>
              </a:rPr>
              <a:t>trovato il cadavere di una “fata”. </a:t>
            </a:r>
            <a:r>
              <a:rPr lang="it-IT" sz="1600" b="0" i="0" u="none" strike="noStrike" cap="none" dirty="0">
                <a:solidFill>
                  <a:schemeClr val="dk1"/>
                </a:solidFill>
                <a:latin typeface="Calibri" panose="020F0502020204030204" pitchFamily="34" charset="0"/>
                <a:ea typeface="Calibri"/>
                <a:cs typeface="Calibri" panose="020F0502020204030204" pitchFamily="34" charset="0"/>
                <a:sym typeface="Calibri"/>
              </a:rPr>
              <a:t>Il suo sito ricevette oltre </a:t>
            </a:r>
            <a:r>
              <a:rPr lang="it-IT" sz="1600" b="1" i="0" u="none" strike="noStrike" cap="none" dirty="0">
                <a:solidFill>
                  <a:schemeClr val="dk1"/>
                </a:solidFill>
                <a:latin typeface="Calibri" panose="020F0502020204030204" pitchFamily="34" charset="0"/>
                <a:ea typeface="Calibri"/>
                <a:cs typeface="Calibri" panose="020F0502020204030204" pitchFamily="34" charset="0"/>
                <a:sym typeface="Calibri"/>
              </a:rPr>
              <a:t>20.000 visite in un giorno solo </a:t>
            </a:r>
            <a:r>
              <a:rPr lang="it-IT" sz="1600" b="0" i="0" u="none" strike="noStrike" cap="none" dirty="0">
                <a:solidFill>
                  <a:schemeClr val="dk1"/>
                </a:solidFill>
                <a:latin typeface="Calibri" panose="020F0502020204030204" pitchFamily="34" charset="0"/>
                <a:ea typeface="Calibri"/>
                <a:cs typeface="Calibri" panose="020F0502020204030204" pitchFamily="34" charset="0"/>
                <a:sym typeface="Calibri"/>
              </a:rPr>
              <a:t>ed anche dopo che il signor </a:t>
            </a:r>
            <a:r>
              <a:rPr lang="it-IT" sz="1600" b="0" i="0" u="none" strike="noStrike" cap="none" dirty="0" err="1">
                <a:solidFill>
                  <a:schemeClr val="dk1"/>
                </a:solidFill>
                <a:latin typeface="Calibri" panose="020F0502020204030204" pitchFamily="34" charset="0"/>
                <a:ea typeface="Calibri"/>
                <a:cs typeface="Calibri" panose="020F0502020204030204" pitchFamily="34" charset="0"/>
                <a:sym typeface="Calibri"/>
              </a:rPr>
              <a:t>Baines</a:t>
            </a:r>
            <a:r>
              <a:rPr lang="it-IT" sz="1600" b="0" i="0" u="none" strike="noStrike" cap="none" dirty="0">
                <a:solidFill>
                  <a:schemeClr val="dk1"/>
                </a:solidFill>
                <a:latin typeface="Calibri" panose="020F0502020204030204" pitchFamily="34" charset="0"/>
                <a:ea typeface="Calibri"/>
                <a:cs typeface="Calibri" panose="020F0502020204030204" pitchFamily="34" charset="0"/>
                <a:sym typeface="Calibri"/>
              </a:rPr>
              <a:t>, autore di effetti speciali professionista, </a:t>
            </a:r>
            <a:r>
              <a:rPr lang="it-IT" sz="1600" b="1" i="0" u="none" strike="noStrike" cap="none" dirty="0">
                <a:solidFill>
                  <a:schemeClr val="dk1"/>
                </a:solidFill>
                <a:latin typeface="Calibri" panose="020F0502020204030204" pitchFamily="34" charset="0"/>
                <a:ea typeface="Calibri"/>
                <a:cs typeface="Calibri" panose="020F0502020204030204" pitchFamily="34" charset="0"/>
                <a:sym typeface="Calibri"/>
              </a:rPr>
              <a:t>rivelò che la storia era una bufala</a:t>
            </a:r>
            <a:r>
              <a:rPr lang="it-IT" sz="1600" b="0" i="0" u="none" strike="noStrike" cap="none" dirty="0">
                <a:solidFill>
                  <a:schemeClr val="dk1"/>
                </a:solidFill>
                <a:latin typeface="Calibri" panose="020F0502020204030204" pitchFamily="34" charset="0"/>
                <a:ea typeface="Calibri"/>
                <a:cs typeface="Calibri" panose="020F0502020204030204" pitchFamily="34" charset="0"/>
                <a:sym typeface="Calibri"/>
              </a:rPr>
              <a:t>, alcuni teorici della cospirazione rifiutarono di credergli e lo accusarono di voler occultare la verità. </a:t>
            </a:r>
            <a:endParaRPr sz="1600" b="0" i="0" u="none" strike="noStrike" cap="none" dirty="0">
              <a:solidFill>
                <a:srgbClr val="000000"/>
              </a:solidFill>
              <a:latin typeface="Calibri" panose="020F0502020204030204" pitchFamily="34" charset="0"/>
              <a:cs typeface="Calibri" panose="020F0502020204030204" pitchFamily="34" charset="0"/>
              <a:sym typeface="Arial"/>
            </a:endParaRPr>
          </a:p>
          <a:p>
            <a:pPr marL="0" marR="0" lvl="0" indent="0" algn="l" rtl="0">
              <a:lnSpc>
                <a:spcPct val="140000"/>
              </a:lnSpc>
              <a:spcBef>
                <a:spcPts val="0"/>
              </a:spcBef>
              <a:spcAft>
                <a:spcPts val="0"/>
              </a:spcAft>
              <a:buClr>
                <a:schemeClr val="dk1"/>
              </a:buClr>
              <a:buSzPts val="1400"/>
              <a:buFont typeface="Calibri"/>
              <a:buNone/>
            </a:pPr>
            <a:r>
              <a:rPr lang="it-IT" sz="1600" b="0" i="0" u="none" strike="noStrike" cap="none" dirty="0">
                <a:solidFill>
                  <a:schemeClr val="dk1"/>
                </a:solidFill>
                <a:latin typeface="Calibri" panose="020F0502020204030204" pitchFamily="34" charset="0"/>
                <a:ea typeface="Calibri"/>
                <a:cs typeface="Calibri" panose="020F0502020204030204" pitchFamily="34" charset="0"/>
                <a:sym typeface="Calibri"/>
              </a:rPr>
              <a:t>«</a:t>
            </a:r>
            <a:r>
              <a:rPr lang="it-IT" sz="1600" b="0" i="1" u="none" strike="noStrike" cap="none" dirty="0">
                <a:solidFill>
                  <a:schemeClr val="dk1"/>
                </a:solidFill>
                <a:latin typeface="Calibri" panose="020F0502020204030204" pitchFamily="34" charset="0"/>
                <a:ea typeface="Calibri"/>
                <a:cs typeface="Calibri" panose="020F0502020204030204" pitchFamily="34" charset="0"/>
                <a:sym typeface="Calibri"/>
              </a:rPr>
              <a:t>Ho ricevuto ogni sorta di commenti, compresi quelli di persone che dichiaravano di aver visto le stesse cose ed uno che mi ha ordinato di riportare il cadavere nella sua bara prima o possibile o pagarne in prezzo</a:t>
            </a:r>
            <a:r>
              <a:rPr lang="it-IT" sz="1600" b="0" i="0" u="none" strike="noStrike" cap="none" dirty="0">
                <a:solidFill>
                  <a:schemeClr val="dk1"/>
                </a:solidFill>
                <a:latin typeface="Calibri" panose="020F0502020204030204" pitchFamily="34" charset="0"/>
                <a:ea typeface="Calibri"/>
                <a:cs typeface="Calibri" panose="020F0502020204030204" pitchFamily="34" charset="0"/>
                <a:sym typeface="Calibri"/>
              </a:rPr>
              <a:t>».</a:t>
            </a:r>
            <a:endParaRPr sz="1600" b="0" i="0" u="none" strike="noStrike" cap="none" dirty="0">
              <a:solidFill>
                <a:srgbClr val="000000"/>
              </a:solidFill>
              <a:latin typeface="Calibri" panose="020F0502020204030204" pitchFamily="34" charset="0"/>
              <a:cs typeface="Calibri" panose="020F0502020204030204" pitchFamily="34" charset="0"/>
              <a:sym typeface="Arial"/>
            </a:endParaRPr>
          </a:p>
        </p:txBody>
      </p:sp>
      <p:pic>
        <p:nvPicPr>
          <p:cNvPr id="132" name="Google Shape;132;p7"/>
          <p:cNvPicPr preferRelativeResize="0"/>
          <p:nvPr/>
        </p:nvPicPr>
        <p:blipFill rotWithShape="1">
          <a:blip r:embed="rId3">
            <a:alphaModFix/>
          </a:blip>
          <a:srcRect/>
          <a:stretch/>
        </p:blipFill>
        <p:spPr>
          <a:xfrm rot="5400000">
            <a:off x="6632184" y="1994964"/>
            <a:ext cx="2607380" cy="1965836"/>
          </a:xfrm>
          <a:prstGeom prst="rect">
            <a:avLst/>
          </a:prstGeom>
          <a:solidFill>
            <a:srgbClr val="000000"/>
          </a:solidFill>
          <a:ln>
            <a:noFill/>
          </a:ln>
          <a:effectLst>
            <a:outerShdw blurRad="127000" dist="88900" dir="2700000" algn="bl" rotWithShape="0">
              <a:srgbClr val="000000">
                <a:alpha val="40000"/>
              </a:srgbClr>
            </a:outerShdw>
          </a:effectLst>
        </p:spPr>
      </p:pic>
      <p:sp>
        <p:nvSpPr>
          <p:cNvPr id="133" name="Google Shape;133;p7"/>
          <p:cNvSpPr txBox="1"/>
          <p:nvPr/>
        </p:nvSpPr>
        <p:spPr>
          <a:xfrm>
            <a:off x="5503177" y="4398277"/>
            <a:ext cx="3926048"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it-IT" sz="1000" b="0" i="1" u="none" strike="noStrike" cap="none">
                <a:solidFill>
                  <a:schemeClr val="dk1"/>
                </a:solidFill>
                <a:latin typeface="Calibri"/>
                <a:ea typeface="Calibri"/>
                <a:cs typeface="Calibri"/>
                <a:sym typeface="Calibri"/>
              </a:rPr>
              <a:t>Fonte: https://www.bufale.net/bufale-famose-ingannato-mondo/</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8"/>
          <p:cNvSpPr txBox="1">
            <a:spLocks noGrp="1"/>
          </p:cNvSpPr>
          <p:nvPr>
            <p:ph type="title"/>
          </p:nvPr>
        </p:nvSpPr>
        <p:spPr>
          <a:xfrm>
            <a:off x="241495" y="528070"/>
            <a:ext cx="8229600" cy="857250"/>
          </a:xfrm>
          <a:prstGeom prst="rect">
            <a:avLst/>
          </a:prstGeom>
          <a:noFill/>
          <a:ln>
            <a:noFill/>
          </a:ln>
        </p:spPr>
        <p:txBody>
          <a:bodyPr spcFirstLastPara="1" wrap="square" lIns="91425" tIns="45700" rIns="91425" bIns="45700" anchor="ctr" anchorCtr="0">
            <a:normAutofit/>
          </a:bodyPr>
          <a:lstStyle/>
          <a:p>
            <a:pPr marL="0" lvl="0" indent="0" algn="l" rtl="0">
              <a:lnSpc>
                <a:spcPct val="99200"/>
              </a:lnSpc>
              <a:spcBef>
                <a:spcPts val="0"/>
              </a:spcBef>
              <a:spcAft>
                <a:spcPts val="0"/>
              </a:spcAft>
              <a:buClr>
                <a:srgbClr val="4E9CBA"/>
              </a:buClr>
              <a:buSzPts val="2500"/>
              <a:buFont typeface="Calibri"/>
              <a:buNone/>
            </a:pPr>
            <a:r>
              <a:rPr lang="it-IT" sz="2500" b="1">
                <a:solidFill>
                  <a:srgbClr val="4E9CBA"/>
                </a:solidFill>
              </a:rPr>
              <a:t>Esempio di Fake News</a:t>
            </a:r>
            <a:endParaRPr/>
          </a:p>
        </p:txBody>
      </p:sp>
      <p:sp>
        <p:nvSpPr>
          <p:cNvPr id="140" name="Google Shape;140;p8"/>
          <p:cNvSpPr txBox="1"/>
          <p:nvPr/>
        </p:nvSpPr>
        <p:spPr>
          <a:xfrm>
            <a:off x="341697" y="1160592"/>
            <a:ext cx="7697403" cy="362926"/>
          </a:xfrm>
          <a:prstGeom prst="rect">
            <a:avLst/>
          </a:prstGeom>
          <a:noFill/>
          <a:ln>
            <a:noFill/>
          </a:ln>
        </p:spPr>
        <p:txBody>
          <a:bodyPr spcFirstLastPara="1" wrap="square" lIns="0" tIns="0" rIns="0" bIns="0" anchor="t" anchorCtr="0">
            <a:noAutofit/>
          </a:bodyPr>
          <a:lstStyle/>
          <a:p>
            <a:pPr marL="0" marR="0" lvl="0" indent="0" algn="l" rtl="0">
              <a:lnSpc>
                <a:spcPct val="137777"/>
              </a:lnSpc>
              <a:spcBef>
                <a:spcPts val="0"/>
              </a:spcBef>
              <a:spcAft>
                <a:spcPts val="0"/>
              </a:spcAft>
              <a:buClr>
                <a:srgbClr val="17A25F"/>
              </a:buClr>
              <a:buSzPts val="1800"/>
              <a:buFont typeface="Calibri"/>
              <a:buNone/>
            </a:pPr>
            <a:r>
              <a:rPr lang="it-IT" sz="1800" b="1" i="0" u="none" strike="noStrike" cap="none">
                <a:solidFill>
                  <a:srgbClr val="17A25F"/>
                </a:solidFill>
                <a:latin typeface="Calibri"/>
                <a:ea typeface="Calibri"/>
                <a:cs typeface="Calibri"/>
                <a:sym typeface="Calibri"/>
              </a:rPr>
              <a:t>Esempio di una notizia manipolata, parzialmente vera ma in un contesto diverso</a:t>
            </a:r>
            <a:endParaRPr sz="1400" b="0" i="0" u="none" strike="noStrike" cap="none">
              <a:solidFill>
                <a:srgbClr val="000000"/>
              </a:solidFill>
              <a:latin typeface="Arial"/>
              <a:ea typeface="Arial"/>
              <a:cs typeface="Arial"/>
              <a:sym typeface="Arial"/>
            </a:endParaRPr>
          </a:p>
        </p:txBody>
      </p:sp>
      <p:sp>
        <p:nvSpPr>
          <p:cNvPr id="141" name="Google Shape;141;p8"/>
          <p:cNvSpPr txBox="1"/>
          <p:nvPr/>
        </p:nvSpPr>
        <p:spPr>
          <a:xfrm>
            <a:off x="341697" y="1523518"/>
            <a:ext cx="5220903" cy="2314875"/>
          </a:xfrm>
          <a:prstGeom prst="rect">
            <a:avLst/>
          </a:prstGeom>
          <a:noFill/>
          <a:ln>
            <a:noFill/>
          </a:ln>
        </p:spPr>
        <p:txBody>
          <a:bodyPr spcFirstLastPara="1" wrap="square" lIns="0" tIns="0" rIns="0" bIns="0" anchor="t" anchorCtr="0">
            <a:noAutofit/>
          </a:bodyPr>
          <a:lstStyle/>
          <a:p>
            <a:pPr marL="0" marR="0" lvl="0" indent="0" algn="l" rtl="0">
              <a:lnSpc>
                <a:spcPct val="150000"/>
              </a:lnSpc>
              <a:spcBef>
                <a:spcPts val="0"/>
              </a:spcBef>
              <a:spcAft>
                <a:spcPts val="0"/>
              </a:spcAft>
              <a:buClr>
                <a:schemeClr val="dk1"/>
              </a:buClr>
              <a:buSzPts val="1400"/>
              <a:buFont typeface="Calibri"/>
              <a:buNone/>
            </a:pPr>
            <a:r>
              <a:rPr lang="it-IT" sz="1600" b="0" i="0" u="none" strike="noStrike" cap="none" dirty="0">
                <a:solidFill>
                  <a:schemeClr val="dk1"/>
                </a:solidFill>
                <a:latin typeface="Calibri" panose="020F0502020204030204" pitchFamily="34" charset="0"/>
                <a:ea typeface="Calibri"/>
                <a:cs typeface="Calibri" panose="020F0502020204030204" pitchFamily="34" charset="0"/>
                <a:sym typeface="Calibri"/>
              </a:rPr>
              <a:t>La tragedia del </a:t>
            </a:r>
            <a:r>
              <a:rPr lang="it-IT" sz="1600" b="1" i="0" u="none" strike="noStrike" cap="none" dirty="0">
                <a:solidFill>
                  <a:schemeClr val="dk1"/>
                </a:solidFill>
                <a:latin typeface="Calibri" panose="020F0502020204030204" pitchFamily="34" charset="0"/>
                <a:ea typeface="Calibri"/>
                <a:cs typeface="Calibri" panose="020F0502020204030204" pitchFamily="34" charset="0"/>
                <a:sym typeface="Calibri"/>
              </a:rPr>
              <a:t>ponte Morandi a Genova </a:t>
            </a:r>
            <a:r>
              <a:rPr lang="it-IT" sz="1600" b="0" i="0" u="none" strike="noStrike" cap="none" dirty="0">
                <a:solidFill>
                  <a:schemeClr val="dk1"/>
                </a:solidFill>
                <a:latin typeface="Calibri" panose="020F0502020204030204" pitchFamily="34" charset="0"/>
                <a:ea typeface="Calibri"/>
                <a:cs typeface="Calibri" panose="020F0502020204030204" pitchFamily="34" charset="0"/>
                <a:sym typeface="Calibri"/>
              </a:rPr>
              <a:t>ha generato </a:t>
            </a:r>
            <a:r>
              <a:rPr lang="it-IT" sz="1600" b="1" i="0" u="none" strike="noStrike" cap="none" dirty="0">
                <a:solidFill>
                  <a:schemeClr val="dk1"/>
                </a:solidFill>
                <a:latin typeface="Calibri" panose="020F0502020204030204" pitchFamily="34" charset="0"/>
                <a:ea typeface="Calibri"/>
                <a:cs typeface="Calibri" panose="020F0502020204030204" pitchFamily="34" charset="0"/>
                <a:sym typeface="Calibri"/>
              </a:rPr>
              <a:t>moltissime bufale </a:t>
            </a:r>
            <a:r>
              <a:rPr lang="it-IT" sz="1600" b="0" i="0" u="none" strike="noStrike" cap="none" dirty="0">
                <a:solidFill>
                  <a:schemeClr val="dk1"/>
                </a:solidFill>
                <a:latin typeface="Calibri" panose="020F0502020204030204" pitchFamily="34" charset="0"/>
                <a:ea typeface="Calibri"/>
                <a:cs typeface="Calibri" panose="020F0502020204030204" pitchFamily="34" charset="0"/>
                <a:sym typeface="Calibri"/>
              </a:rPr>
              <a:t>tra cui le </a:t>
            </a:r>
            <a:r>
              <a:rPr lang="it-IT" sz="1600" b="1" i="0" u="none" strike="noStrike" cap="none" dirty="0">
                <a:solidFill>
                  <a:schemeClr val="dk1"/>
                </a:solidFill>
                <a:latin typeface="Calibri" panose="020F0502020204030204" pitchFamily="34" charset="0"/>
                <a:ea typeface="Calibri"/>
                <a:cs typeface="Calibri" panose="020F0502020204030204" pitchFamily="34" charset="0"/>
                <a:sym typeface="Calibri"/>
              </a:rPr>
              <a:t>foto di moltissimi ponti in giro per il mondo </a:t>
            </a:r>
            <a:r>
              <a:rPr lang="it-IT" sz="1600" b="0" i="0" u="none" strike="noStrike" cap="none" dirty="0">
                <a:solidFill>
                  <a:schemeClr val="dk1"/>
                </a:solidFill>
                <a:latin typeface="Calibri" panose="020F0502020204030204" pitchFamily="34" charset="0"/>
                <a:ea typeface="Calibri"/>
                <a:cs typeface="Calibri" panose="020F0502020204030204" pitchFamily="34" charset="0"/>
                <a:sym typeface="Calibri"/>
              </a:rPr>
              <a:t>spacciati per quello oggetto del crollo. </a:t>
            </a:r>
            <a:endParaRPr sz="1600" b="0" i="0" u="none" strike="noStrike" cap="none" dirty="0">
              <a:solidFill>
                <a:srgbClr val="000000"/>
              </a:solidFill>
              <a:latin typeface="Calibri" panose="020F0502020204030204" pitchFamily="34" charset="0"/>
              <a:cs typeface="Calibri" panose="020F0502020204030204" pitchFamily="34" charset="0"/>
              <a:sym typeface="Arial"/>
            </a:endParaRPr>
          </a:p>
          <a:p>
            <a:pPr marL="0" marR="0" lvl="0" indent="0" algn="l" rtl="0">
              <a:lnSpc>
                <a:spcPct val="150000"/>
              </a:lnSpc>
              <a:spcBef>
                <a:spcPts val="0"/>
              </a:spcBef>
              <a:spcAft>
                <a:spcPts val="0"/>
              </a:spcAft>
              <a:buClr>
                <a:schemeClr val="dk1"/>
              </a:buClr>
              <a:buSzPts val="1400"/>
              <a:buFont typeface="Calibri"/>
              <a:buNone/>
            </a:pPr>
            <a:r>
              <a:rPr lang="it-IT" sz="1600" b="0" i="0" u="none" strike="noStrike" cap="none" dirty="0">
                <a:solidFill>
                  <a:schemeClr val="dk1"/>
                </a:solidFill>
                <a:latin typeface="Calibri" panose="020F0502020204030204" pitchFamily="34" charset="0"/>
                <a:ea typeface="Calibri"/>
                <a:cs typeface="Calibri" panose="020F0502020204030204" pitchFamily="34" charset="0"/>
                <a:sym typeface="Calibri"/>
              </a:rPr>
              <a:t>Oltre a questa tipologia di notizie ha avuto ampia condivisione anche la </a:t>
            </a:r>
            <a:r>
              <a:rPr lang="it-IT" sz="1600" b="1" i="0" u="none" strike="noStrike" cap="none" dirty="0">
                <a:solidFill>
                  <a:schemeClr val="dk1"/>
                </a:solidFill>
                <a:latin typeface="Calibri" panose="020F0502020204030204" pitchFamily="34" charset="0"/>
                <a:ea typeface="Calibri"/>
                <a:cs typeface="Calibri" panose="020F0502020204030204" pitchFamily="34" charset="0"/>
                <a:sym typeface="Calibri"/>
              </a:rPr>
              <a:t>foto di un cane </a:t>
            </a:r>
            <a:r>
              <a:rPr lang="it-IT" sz="1600" b="0" i="0" u="none" strike="noStrike" cap="none" dirty="0">
                <a:solidFill>
                  <a:schemeClr val="dk1"/>
                </a:solidFill>
                <a:latin typeface="Calibri" panose="020F0502020204030204" pitchFamily="34" charset="0"/>
                <a:ea typeface="Calibri"/>
                <a:cs typeface="Calibri" panose="020F0502020204030204" pitchFamily="34" charset="0"/>
                <a:sym typeface="Calibri"/>
              </a:rPr>
              <a:t>tra le macerie impegnato nei soccorsi, ma in realtà si trattava di un documento risalente all’attentato dell’11 Settembre 2001 a New York.</a:t>
            </a:r>
            <a:endParaRPr sz="1600" b="0" i="0" u="none" strike="noStrike" cap="none" dirty="0">
              <a:solidFill>
                <a:srgbClr val="000000"/>
              </a:solidFill>
              <a:latin typeface="Calibri" panose="020F0502020204030204" pitchFamily="34" charset="0"/>
              <a:cs typeface="Calibri" panose="020F0502020204030204" pitchFamily="34" charset="0"/>
              <a:sym typeface="Arial"/>
            </a:endParaRPr>
          </a:p>
          <a:p>
            <a:pPr marL="0" marR="0" lvl="0" indent="0" algn="l" rtl="0">
              <a:lnSpc>
                <a:spcPct val="150000"/>
              </a:lnSpc>
              <a:spcBef>
                <a:spcPts val="0"/>
              </a:spcBef>
              <a:spcAft>
                <a:spcPts val="0"/>
              </a:spcAft>
              <a:buClr>
                <a:schemeClr val="dk1"/>
              </a:buClr>
              <a:buSzPts val="1400"/>
              <a:buFont typeface="Calibri"/>
              <a:buNone/>
            </a:pPr>
            <a:endParaRPr sz="1600" b="0" i="0" u="none" strike="noStrike" cap="none" dirty="0">
              <a:solidFill>
                <a:schemeClr val="dk1"/>
              </a:solidFill>
              <a:latin typeface="Calibri" panose="020F0502020204030204" pitchFamily="34" charset="0"/>
              <a:ea typeface="Calibri"/>
              <a:cs typeface="Calibri" panose="020F0502020204030204" pitchFamily="34" charset="0"/>
              <a:sym typeface="Calibri"/>
            </a:endParaRPr>
          </a:p>
        </p:txBody>
      </p:sp>
      <p:pic>
        <p:nvPicPr>
          <p:cNvPr id="142" name="Google Shape;142;p8"/>
          <p:cNvPicPr preferRelativeResize="0"/>
          <p:nvPr/>
        </p:nvPicPr>
        <p:blipFill rotWithShape="1">
          <a:blip r:embed="rId3">
            <a:alphaModFix/>
          </a:blip>
          <a:srcRect/>
          <a:stretch/>
        </p:blipFill>
        <p:spPr>
          <a:xfrm>
            <a:off x="5712184" y="1971683"/>
            <a:ext cx="3188615" cy="2011225"/>
          </a:xfrm>
          <a:prstGeom prst="rect">
            <a:avLst/>
          </a:prstGeom>
          <a:solidFill>
            <a:srgbClr val="000000"/>
          </a:solidFill>
          <a:ln w="38100" cap="sq" cmpd="sng">
            <a:solidFill>
              <a:schemeClr val="dk1"/>
            </a:solidFill>
            <a:prstDash val="solid"/>
            <a:miter lim="800000"/>
            <a:headEnd type="none" w="sm" len="sm"/>
            <a:tailEnd type="none" w="sm" len="sm"/>
          </a:ln>
          <a:effectLst>
            <a:outerShdw blurRad="127000" dist="88900" dir="2700000" algn="bl" rotWithShape="0">
              <a:srgbClr val="000000">
                <a:alpha val="40000"/>
              </a:srgbClr>
            </a:outerShdw>
          </a:effectLst>
        </p:spPr>
      </p:pic>
      <p:sp>
        <p:nvSpPr>
          <p:cNvPr id="143" name="Google Shape;143;p8"/>
          <p:cNvSpPr txBox="1"/>
          <p:nvPr/>
        </p:nvSpPr>
        <p:spPr>
          <a:xfrm>
            <a:off x="7558480" y="4142246"/>
            <a:ext cx="1489510"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it-IT" sz="1000" b="0" i="1" u="none" strike="noStrike" cap="none">
                <a:solidFill>
                  <a:schemeClr val="dk1"/>
                </a:solidFill>
                <a:latin typeface="Calibri"/>
                <a:ea typeface="Calibri"/>
                <a:cs typeface="Calibri"/>
                <a:sym typeface="Calibri"/>
              </a:rPr>
              <a:t>Fonte foto: www.ilpost.it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Google Shape;149;p9"/>
          <p:cNvPicPr preferRelativeResize="0"/>
          <p:nvPr/>
        </p:nvPicPr>
        <p:blipFill rotWithShape="1">
          <a:blip r:embed="rId3">
            <a:alphaModFix/>
          </a:blip>
          <a:srcRect l="4871" t="70822" r="1406" b="4190"/>
          <a:stretch/>
        </p:blipFill>
        <p:spPr>
          <a:xfrm>
            <a:off x="4152542" y="837647"/>
            <a:ext cx="4755396" cy="1690466"/>
          </a:xfrm>
          <a:prstGeom prst="rect">
            <a:avLst/>
          </a:prstGeom>
          <a:noFill/>
          <a:ln>
            <a:noFill/>
          </a:ln>
        </p:spPr>
      </p:pic>
      <p:sp>
        <p:nvSpPr>
          <p:cNvPr id="150" name="Google Shape;150;p9"/>
          <p:cNvSpPr txBox="1">
            <a:spLocks noGrp="1"/>
          </p:cNvSpPr>
          <p:nvPr>
            <p:ph type="title"/>
          </p:nvPr>
        </p:nvSpPr>
        <p:spPr>
          <a:xfrm>
            <a:off x="241495" y="528070"/>
            <a:ext cx="8229600" cy="857250"/>
          </a:xfrm>
          <a:prstGeom prst="rect">
            <a:avLst/>
          </a:prstGeom>
          <a:noFill/>
          <a:ln>
            <a:noFill/>
          </a:ln>
        </p:spPr>
        <p:txBody>
          <a:bodyPr spcFirstLastPara="1" wrap="square" lIns="91425" tIns="45700" rIns="91425" bIns="45700" anchor="ctr" anchorCtr="0">
            <a:normAutofit/>
          </a:bodyPr>
          <a:lstStyle/>
          <a:p>
            <a:pPr marL="0" lvl="0" indent="0" algn="l" rtl="0">
              <a:lnSpc>
                <a:spcPct val="99200"/>
              </a:lnSpc>
              <a:spcBef>
                <a:spcPts val="0"/>
              </a:spcBef>
              <a:spcAft>
                <a:spcPts val="0"/>
              </a:spcAft>
              <a:buClr>
                <a:srgbClr val="4E9CBA"/>
              </a:buClr>
              <a:buSzPts val="2500"/>
              <a:buFont typeface="Calibri"/>
              <a:buNone/>
            </a:pPr>
            <a:r>
              <a:rPr lang="it-IT" sz="2500" b="1">
                <a:solidFill>
                  <a:srgbClr val="4E9CBA"/>
                </a:solidFill>
              </a:rPr>
              <a:t>Come riconoscere le fake news</a:t>
            </a:r>
            <a:endParaRPr/>
          </a:p>
        </p:txBody>
      </p:sp>
      <p:sp>
        <p:nvSpPr>
          <p:cNvPr id="152" name="Google Shape;152;p9"/>
          <p:cNvSpPr txBox="1"/>
          <p:nvPr/>
        </p:nvSpPr>
        <p:spPr>
          <a:xfrm>
            <a:off x="353194" y="1651344"/>
            <a:ext cx="8229600" cy="2314875"/>
          </a:xfrm>
          <a:prstGeom prst="rect">
            <a:avLst/>
          </a:prstGeom>
          <a:noFill/>
          <a:ln>
            <a:noFill/>
          </a:ln>
        </p:spPr>
        <p:txBody>
          <a:bodyPr spcFirstLastPara="1" wrap="square" lIns="0" tIns="0" rIns="0" bIns="0" anchor="t" anchorCtr="0">
            <a:noAutofit/>
          </a:bodyPr>
          <a:lstStyle/>
          <a:p>
            <a:pPr marL="0" marR="0" lvl="0" indent="0" algn="l" rtl="0">
              <a:lnSpc>
                <a:spcPct val="190769"/>
              </a:lnSpc>
              <a:spcBef>
                <a:spcPts val="0"/>
              </a:spcBef>
              <a:spcAft>
                <a:spcPts val="0"/>
              </a:spcAft>
              <a:buClr>
                <a:schemeClr val="dk1"/>
              </a:buClr>
              <a:buSzPts val="1300"/>
              <a:buFont typeface="Calibri"/>
              <a:buNone/>
            </a:pPr>
            <a:endParaRPr sz="1300" b="0" i="0" u="none" strike="noStrike" cap="none">
              <a:solidFill>
                <a:schemeClr val="dk1"/>
              </a:solidFill>
              <a:latin typeface="Calibri"/>
              <a:ea typeface="Calibri"/>
              <a:cs typeface="Calibri"/>
              <a:sym typeface="Calibri"/>
            </a:endParaRPr>
          </a:p>
        </p:txBody>
      </p:sp>
      <p:sp>
        <p:nvSpPr>
          <p:cNvPr id="151" name="Google Shape;151;p9"/>
          <p:cNvSpPr txBox="1"/>
          <p:nvPr/>
        </p:nvSpPr>
        <p:spPr>
          <a:xfrm>
            <a:off x="353194" y="1319954"/>
            <a:ext cx="3993927" cy="362926"/>
          </a:xfrm>
          <a:prstGeom prst="rect">
            <a:avLst/>
          </a:prstGeom>
          <a:noFill/>
          <a:ln>
            <a:noFill/>
          </a:ln>
        </p:spPr>
        <p:txBody>
          <a:bodyPr spcFirstLastPara="1" wrap="square" lIns="0" tIns="0" rIns="0" bIns="0" anchor="t" anchorCtr="0">
            <a:noAutofit/>
          </a:bodyPr>
          <a:lstStyle/>
          <a:p>
            <a:pPr marL="0" marR="0" lvl="0" indent="0" algn="l" rtl="0">
              <a:lnSpc>
                <a:spcPct val="137777"/>
              </a:lnSpc>
              <a:spcBef>
                <a:spcPts val="0"/>
              </a:spcBef>
              <a:spcAft>
                <a:spcPts val="0"/>
              </a:spcAft>
              <a:buClr>
                <a:srgbClr val="17A25F"/>
              </a:buClr>
              <a:buSzPts val="1800"/>
              <a:buFont typeface="Calibri"/>
              <a:buNone/>
            </a:pPr>
            <a:r>
              <a:rPr lang="it-IT" sz="1800" b="0" i="0" u="none" strike="noStrike" cap="none" dirty="0">
                <a:solidFill>
                  <a:srgbClr val="17A25F"/>
                </a:solidFill>
                <a:latin typeface="Calibri"/>
                <a:ea typeface="Calibri"/>
                <a:cs typeface="Calibri"/>
                <a:sym typeface="Calibri"/>
              </a:rPr>
              <a:t>Alcuni consigli degli esperti della </a:t>
            </a:r>
            <a:r>
              <a:rPr lang="it-IT" sz="1800" b="1" i="0" u="none" strike="noStrike" cap="none" dirty="0">
                <a:solidFill>
                  <a:srgbClr val="17A25F"/>
                </a:solidFill>
                <a:latin typeface="Calibri"/>
                <a:ea typeface="Calibri"/>
                <a:cs typeface="Calibri"/>
                <a:sym typeface="Calibri"/>
              </a:rPr>
              <a:t>Federazione internazionale delle associazioni e istituzioni bibliotecarie</a:t>
            </a:r>
            <a:endParaRPr sz="1400" b="0" i="0" u="none" strike="noStrike" cap="none" dirty="0">
              <a:solidFill>
                <a:srgbClr val="000000"/>
              </a:solidFill>
              <a:latin typeface="Arial"/>
              <a:ea typeface="Arial"/>
              <a:cs typeface="Arial"/>
              <a:sym typeface="Arial"/>
            </a:endParaRPr>
          </a:p>
          <a:p>
            <a:pPr marL="0" marR="0" lvl="0" indent="0" algn="l" rtl="0">
              <a:lnSpc>
                <a:spcPct val="206666"/>
              </a:lnSpc>
              <a:spcBef>
                <a:spcPts val="0"/>
              </a:spcBef>
              <a:spcAft>
                <a:spcPts val="0"/>
              </a:spcAft>
              <a:buClr>
                <a:schemeClr val="dk1"/>
              </a:buClr>
              <a:buSzPts val="1200"/>
              <a:buFont typeface="Calibri"/>
              <a:buNone/>
            </a:pPr>
            <a:endParaRPr sz="1200" b="1" i="0" u="none" strike="noStrike" cap="none" dirty="0">
              <a:solidFill>
                <a:srgbClr val="17A25F"/>
              </a:solidFill>
              <a:latin typeface="Calibri"/>
              <a:ea typeface="Calibri"/>
              <a:cs typeface="Calibri"/>
              <a:sym typeface="Calibri"/>
            </a:endParaRPr>
          </a:p>
          <a:p>
            <a:pPr marL="0" marR="0" lvl="0" indent="0" algn="l" rtl="0">
              <a:lnSpc>
                <a:spcPct val="206666"/>
              </a:lnSpc>
              <a:spcBef>
                <a:spcPts val="0"/>
              </a:spcBef>
              <a:spcAft>
                <a:spcPts val="0"/>
              </a:spcAft>
              <a:buClr>
                <a:schemeClr val="dk1"/>
              </a:buClr>
              <a:buSzPts val="1200"/>
              <a:buFont typeface="Calibri"/>
              <a:buNone/>
            </a:pPr>
            <a:endParaRPr sz="1200" b="1" i="0" u="none" strike="noStrike" cap="none" dirty="0">
              <a:solidFill>
                <a:srgbClr val="17A25F"/>
              </a:solidFill>
              <a:latin typeface="Calibri"/>
              <a:ea typeface="Calibri"/>
              <a:cs typeface="Calibri"/>
              <a:sym typeface="Calibri"/>
            </a:endParaRPr>
          </a:p>
          <a:p>
            <a:pPr marL="0" marR="0" lvl="0" indent="0" algn="l" rtl="0">
              <a:lnSpc>
                <a:spcPct val="100000"/>
              </a:lnSpc>
              <a:spcBef>
                <a:spcPts val="0"/>
              </a:spcBef>
              <a:spcAft>
                <a:spcPts val="0"/>
              </a:spcAft>
              <a:buClr>
                <a:srgbClr val="17A25F"/>
              </a:buClr>
              <a:buSzPts val="1800"/>
              <a:buFont typeface="Calibri"/>
              <a:buNone/>
            </a:pPr>
            <a:r>
              <a:rPr lang="it-IT" sz="1800" b="1" i="1" u="sng" strike="noStrike" cap="none" dirty="0">
                <a:solidFill>
                  <a:srgbClr val="17A25F"/>
                </a:solidFill>
                <a:latin typeface="Calibri"/>
                <a:ea typeface="Calibri"/>
                <a:cs typeface="Calibri"/>
                <a:sym typeface="Calibri"/>
                <a:hlinkClick r:id="rId4"/>
              </a:rPr>
              <a:t>https://www.ifla.org/node/11175</a:t>
            </a:r>
            <a:r>
              <a:rPr lang="it-IT" sz="1800" b="1" i="1" u="none" strike="noStrike" cap="none" dirty="0">
                <a:solidFill>
                  <a:srgbClr val="17A25F"/>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p:txBody>
      </p:sp>
      <p:pic>
        <p:nvPicPr>
          <p:cNvPr id="153" name="Google Shape;153;p9"/>
          <p:cNvPicPr preferRelativeResize="0"/>
          <p:nvPr/>
        </p:nvPicPr>
        <p:blipFill rotWithShape="1">
          <a:blip r:embed="rId3">
            <a:alphaModFix/>
          </a:blip>
          <a:srcRect l="2324" t="49925" r="906" b="29063"/>
          <a:stretch/>
        </p:blipFill>
        <p:spPr>
          <a:xfrm>
            <a:off x="3975167" y="2546520"/>
            <a:ext cx="4968000" cy="1438106"/>
          </a:xfrm>
          <a:prstGeom prst="rect">
            <a:avLst/>
          </a:prstGeom>
          <a:noFill/>
          <a:ln>
            <a:noFill/>
          </a:ln>
        </p:spPr>
      </p:pic>
    </p:spTree>
  </p:cSld>
  <p:clrMapOvr>
    <a:masterClrMapping/>
  </p:clrMapOvr>
</p:sld>
</file>

<file path=ppt/theme/theme1.xml><?xml version="1.0" encoding="utf-8"?>
<a:theme xmlns:a="http://schemas.openxmlformats.org/drawingml/2006/main" name="slide PEI">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835</Words>
  <Application>Microsoft Office PowerPoint</Application>
  <PresentationFormat>Presentazione su schermo (16:9)</PresentationFormat>
  <Paragraphs>72</Paragraphs>
  <Slides>13</Slides>
  <Notes>13</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13</vt:i4>
      </vt:variant>
    </vt:vector>
  </HeadingPairs>
  <TitlesOfParts>
    <vt:vector size="16" baseType="lpstr">
      <vt:lpstr>Arial</vt:lpstr>
      <vt:lpstr>Calibri</vt:lpstr>
      <vt:lpstr>slide PEI</vt:lpstr>
      <vt:lpstr>FAKE NEWS E BUFALE  Valutare dati, informazioni e contenuti digitali</vt:lpstr>
      <vt:lpstr>Introduzione  </vt:lpstr>
      <vt:lpstr>Fake News</vt:lpstr>
      <vt:lpstr>Fake News vs Bufale</vt:lpstr>
      <vt:lpstr>Come classificare una Fake News</vt:lpstr>
      <vt:lpstr>Come classificare una Fake News</vt:lpstr>
      <vt:lpstr>Esempio di Bufala «storica»</vt:lpstr>
      <vt:lpstr>Esempio di Fake News</vt:lpstr>
      <vt:lpstr>Come riconoscere le fake news</vt:lpstr>
      <vt:lpstr>Come riconoscere le fake news</vt:lpstr>
      <vt:lpstr>Consigli «anti fake news»</vt:lpstr>
      <vt:lpstr>Glossario termini </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FAKE NEWS E BUFALE  Valutare dati, informazioni e contenuti digitali</dc:title>
  <dc:creator>Roger Ottani</dc:creator>
  <cp:lastModifiedBy>Roger Ottani</cp:lastModifiedBy>
  <cp:revision>2</cp:revision>
  <dcterms:created xsi:type="dcterms:W3CDTF">2019-03-12T11:50:43Z</dcterms:created>
  <dcterms:modified xsi:type="dcterms:W3CDTF">2019-09-11T17:53:12Z</dcterms:modified>
</cp:coreProperties>
</file>