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12192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eC6se5bk4l/jA9nCcFbAtzTVF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8CFB7AF-DE6F-4578-80E5-4E00F037E581}">
  <a:tblStyle styleId="{48CFB7AF-DE6F-4578-80E5-4E00F037E58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sp>
        <p:nvSpPr>
          <p:cNvPr id="18" name="Google Shape;18;p3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" type="body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6"/>
          <p:cNvSpPr txBox="1"/>
          <p:nvPr>
            <p:ph idx="1" type="body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6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6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/>
          <p:nvPr>
            <p:ph type="title"/>
          </p:nvPr>
        </p:nvSpPr>
        <p:spPr>
          <a:xfrm>
            <a:off x="831851" y="1710269"/>
            <a:ext cx="10515600" cy="285326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" type="body"/>
          </p:nvPr>
        </p:nvSpPr>
        <p:spPr>
          <a:xfrm>
            <a:off x="831851" y="4588936"/>
            <a:ext cx="10515600" cy="15007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47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47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8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" type="body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8"/>
          <p:cNvSpPr txBox="1"/>
          <p:nvPr>
            <p:ph idx="2" type="body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8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48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9"/>
          <p:cNvSpPr txBox="1"/>
          <p:nvPr>
            <p:ph type="title"/>
          </p:nvPr>
        </p:nvSpPr>
        <p:spPr>
          <a:xfrm>
            <a:off x="840317" y="366188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9"/>
          <p:cNvSpPr txBox="1"/>
          <p:nvPr>
            <p:ph idx="1" type="body"/>
          </p:nvPr>
        </p:nvSpPr>
        <p:spPr>
          <a:xfrm>
            <a:off x="840319" y="1680634"/>
            <a:ext cx="5158316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9pPr>
          </a:lstStyle>
          <a:p/>
        </p:txBody>
      </p:sp>
      <p:sp>
        <p:nvSpPr>
          <p:cNvPr id="109" name="Google Shape;109;p49"/>
          <p:cNvSpPr txBox="1"/>
          <p:nvPr>
            <p:ph idx="2" type="body"/>
          </p:nvPr>
        </p:nvSpPr>
        <p:spPr>
          <a:xfrm>
            <a:off x="840319" y="2506133"/>
            <a:ext cx="5158316" cy="3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49"/>
          <p:cNvSpPr txBox="1"/>
          <p:nvPr>
            <p:ph idx="3" type="body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9pPr>
          </a:lstStyle>
          <a:p/>
        </p:txBody>
      </p:sp>
      <p:sp>
        <p:nvSpPr>
          <p:cNvPr id="111" name="Google Shape;111;p49"/>
          <p:cNvSpPr txBox="1"/>
          <p:nvPr>
            <p:ph idx="4" type="body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49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9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51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51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/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2"/>
          <p:cNvSpPr txBox="1"/>
          <p:nvPr>
            <p:ph idx="1" type="body"/>
          </p:nvPr>
        </p:nvSpPr>
        <p:spPr>
          <a:xfrm>
            <a:off x="5183717" y="988487"/>
            <a:ext cx="6172200" cy="48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300"/>
            </a:lvl1pPr>
            <a:lvl2pPr indent="-4064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00"/>
            </a:lvl2pPr>
            <a:lvl3pPr indent="-3810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indent="-355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4pPr>
            <a:lvl5pPr indent="-355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5pPr>
            <a:lvl6pPr indent="-355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6pPr>
            <a:lvl7pPr indent="-355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7pPr>
            <a:lvl8pPr indent="-355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8pPr>
            <a:lvl9pPr indent="-355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9pPr>
          </a:lstStyle>
          <a:p/>
        </p:txBody>
      </p:sp>
      <p:sp>
        <p:nvSpPr>
          <p:cNvPr id="127" name="Google Shape;127;p52"/>
          <p:cNvSpPr txBox="1"/>
          <p:nvPr>
            <p:ph idx="2" type="body"/>
          </p:nvPr>
        </p:nvSpPr>
        <p:spPr>
          <a:xfrm>
            <a:off x="840321" y="2057400"/>
            <a:ext cx="3932767" cy="38121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9pPr>
          </a:lstStyle>
          <a:p/>
        </p:txBody>
      </p:sp>
      <p:sp>
        <p:nvSpPr>
          <p:cNvPr id="128" name="Google Shape;128;p52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52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52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3"/>
          <p:cNvSpPr txBox="1"/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3"/>
          <p:cNvSpPr/>
          <p:nvPr>
            <p:ph idx="2" type="pic"/>
          </p:nvPr>
        </p:nvSpPr>
        <p:spPr>
          <a:xfrm>
            <a:off x="5183717" y="988487"/>
            <a:ext cx="6172200" cy="48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53"/>
          <p:cNvSpPr txBox="1"/>
          <p:nvPr>
            <p:ph idx="1" type="body"/>
          </p:nvPr>
        </p:nvSpPr>
        <p:spPr>
          <a:xfrm>
            <a:off x="840321" y="2057400"/>
            <a:ext cx="3932767" cy="38121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9pPr>
          </a:lstStyle>
          <a:p/>
        </p:txBody>
      </p:sp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  <a:defRPr b="1" sz="3600">
                <a:solidFill>
                  <a:srgbClr val="489BB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6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 rot="5400000">
            <a:off x="3921128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54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54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54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5"/>
          <p:cNvSpPr txBox="1"/>
          <p:nvPr>
            <p:ph type="title"/>
          </p:nvPr>
        </p:nvSpPr>
        <p:spPr>
          <a:xfrm rot="5400000">
            <a:off x="7134229" y="1956859"/>
            <a:ext cx="581024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5"/>
          <p:cNvSpPr txBox="1"/>
          <p:nvPr>
            <p:ph idx="1" type="body"/>
          </p:nvPr>
        </p:nvSpPr>
        <p:spPr>
          <a:xfrm rot="5400000">
            <a:off x="1774828" y="-570441"/>
            <a:ext cx="5810249" cy="76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55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55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41" name="Google Shape;41;p3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43" name="Google Shape;43;p38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/>
        </p:txBody>
      </p:sp>
      <p:sp>
        <p:nvSpPr>
          <p:cNvPr id="59" name="Google Shape;59;p41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406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5"/>
          <p:cNvSpPr txBox="1"/>
          <p:nvPr>
            <p:ph type="title"/>
          </p:nvPr>
        </p:nvSpPr>
        <p:spPr>
          <a:xfrm>
            <a:off x="838200" y="921490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/>
        </p:nvSpPr>
        <p:spPr>
          <a:xfrm>
            <a:off x="321993" y="68368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marR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sz="3300">
              <a:solidFill>
                <a:srgbClr val="4E9C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hyperlink" Target="mailto:rhd@brunet.bn" TargetMode="External"/><Relationship Id="rId5" Type="http://schemas.openxmlformats.org/officeDocument/2006/relationships/hyperlink" Target="mailto:base.line@aol.com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paneeinternet.it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www.edreams.it/offerte/voli/compagnia/FR/ryanair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ryanair.com/it/it/" TargetMode="External"/><Relationship Id="rId8" Type="http://schemas.openxmlformats.org/officeDocument/2006/relationships/hyperlink" Target="https://www.jetcost.it/compagnie-aeree/voli-ryanair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>
            <p:ph type="ctrTitle"/>
          </p:nvPr>
        </p:nvSpPr>
        <p:spPr>
          <a:xfrm>
            <a:off x="6276976" y="1895475"/>
            <a:ext cx="582335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it-IT" sz="4400">
                <a:solidFill>
                  <a:srgbClr val="4E9CBA"/>
                </a:solidFill>
              </a:rPr>
              <a:t>Esercitazioni per il corso di alfabetizzazione digitale I livello - PC</a:t>
            </a:r>
            <a:endParaRPr b="1" sz="2400">
              <a:solidFill>
                <a:srgbClr val="4E9CB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0"/>
          <p:cNvGrpSpPr/>
          <p:nvPr/>
        </p:nvGrpSpPr>
        <p:grpSpPr>
          <a:xfrm>
            <a:off x="2937015" y="1928472"/>
            <a:ext cx="7315200" cy="3767499"/>
            <a:chOff x="0" y="0"/>
            <a:chExt cx="7315200" cy="3767499"/>
          </a:xfrm>
        </p:grpSpPr>
        <p:cxnSp>
          <p:nvCxnSpPr>
            <p:cNvPr id="272" name="Google Shape;272;p10"/>
            <p:cNvCxnSpPr/>
            <p:nvPr/>
          </p:nvCxnSpPr>
          <p:spPr>
            <a:xfrm>
              <a:off x="0" y="0"/>
              <a:ext cx="73152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73" name="Google Shape;273;p10"/>
            <p:cNvSpPr/>
            <p:nvPr/>
          </p:nvSpPr>
          <p:spPr>
            <a:xfrm>
              <a:off x="0" y="2093"/>
              <a:ext cx="7315200" cy="1495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0" y="2093"/>
              <a:ext cx="7315200" cy="1495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lang="it-IT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Gestisci file e cartelle 1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5" name="Google Shape;275;p10"/>
            <p:cNvCxnSpPr/>
            <p:nvPr/>
          </p:nvCxnSpPr>
          <p:spPr>
            <a:xfrm>
              <a:off x="0" y="1497962"/>
              <a:ext cx="73152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76" name="Google Shape;276;p10"/>
            <p:cNvSpPr/>
            <p:nvPr/>
          </p:nvSpPr>
          <p:spPr>
            <a:xfrm>
              <a:off x="0" y="1497962"/>
              <a:ext cx="7315200" cy="2269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0" y="1497962"/>
              <a:ext cx="7315200" cy="2269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salvare un file, fornito dal docente/tutor, in una cartella. Dopo avere chiuso tutte le applicazioni, ritrova il file, rinominalo, spostalo, fanne una copia, incolla e poi cancella il file.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0"/>
          <p:cNvSpPr/>
          <p:nvPr/>
        </p:nvSpPr>
        <p:spPr>
          <a:xfrm>
            <a:off x="2795836" y="901184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1"/>
          <p:cNvGrpSpPr/>
          <p:nvPr/>
        </p:nvGrpSpPr>
        <p:grpSpPr>
          <a:xfrm>
            <a:off x="2235200" y="1272156"/>
            <a:ext cx="8346157" cy="4895886"/>
            <a:chOff x="0" y="3025"/>
            <a:chExt cx="8346157" cy="4895886"/>
          </a:xfrm>
        </p:grpSpPr>
        <p:cxnSp>
          <p:nvCxnSpPr>
            <p:cNvPr id="284" name="Google Shape;284;p11"/>
            <p:cNvCxnSpPr/>
            <p:nvPr/>
          </p:nvCxnSpPr>
          <p:spPr>
            <a:xfrm>
              <a:off x="0" y="3025"/>
              <a:ext cx="8346157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85" name="Google Shape;285;p11"/>
            <p:cNvSpPr/>
            <p:nvPr/>
          </p:nvSpPr>
          <p:spPr>
            <a:xfrm>
              <a:off x="0" y="3025"/>
              <a:ext cx="8346157" cy="1658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0" y="3025"/>
              <a:ext cx="8346157" cy="1658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lang="it-IT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Gestisci file e cartelle 2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7" name="Google Shape;287;p11"/>
            <p:cNvCxnSpPr/>
            <p:nvPr/>
          </p:nvCxnSpPr>
          <p:spPr>
            <a:xfrm>
              <a:off x="0" y="1661425"/>
              <a:ext cx="8346157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88" name="Google Shape;288;p11"/>
            <p:cNvSpPr/>
            <p:nvPr/>
          </p:nvSpPr>
          <p:spPr>
            <a:xfrm>
              <a:off x="0" y="1661425"/>
              <a:ext cx="8338006" cy="3237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0" y="1661425"/>
              <a:ext cx="8338006" cy="3237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ordinare dentro cartelle alcune fotografie, fornite dal docente, che risultano scattate in diverse stagioni degli anni 2017 e 2018. Le cartelle saranno ordinate per stagione e anno. Devi prima creare le cartelle, poi copiare i file delle foto, a seconda delle stagioni in cui sono state scattate, all’interno della cartella giusta. Poi devi riordinare i file secondo i criteri consentiti nella cartella. Alla fine devi copiare tutte le cartelle in un dispositivo esterno o su un servizio cloud storage.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1"/>
          <p:cNvSpPr/>
          <p:nvPr/>
        </p:nvSpPr>
        <p:spPr>
          <a:xfrm>
            <a:off x="2376736" y="260687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>
            <p:ph type="title"/>
          </p:nvPr>
        </p:nvSpPr>
        <p:spPr>
          <a:xfrm>
            <a:off x="2133390" y="1083732"/>
            <a:ext cx="8532300" cy="46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2.6 </a:t>
            </a:r>
            <a:r>
              <a:rPr b="1" lang="it-IT" sz="4800" cap="small">
                <a:solidFill>
                  <a:srgbClr val="2F5496"/>
                </a:solidFill>
              </a:rPr>
              <a:t>Interagire con gli altri attraverso le tecnologie digitali   </a:t>
            </a:r>
            <a:endParaRPr/>
          </a:p>
        </p:txBody>
      </p:sp>
      <p:sp>
        <p:nvSpPr>
          <p:cNvPr id="299" name="Google Shape;299;p12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Sincrono e asincrono</a:t>
            </a: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3860800" y="2829944"/>
            <a:ext cx="7315200" cy="119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13"/>
          <p:cNvGrpSpPr/>
          <p:nvPr/>
        </p:nvGrpSpPr>
        <p:grpSpPr>
          <a:xfrm>
            <a:off x="823384" y="1366761"/>
            <a:ext cx="10696575" cy="4760084"/>
            <a:chOff x="0" y="1511"/>
            <a:chExt cx="10696575" cy="4760084"/>
          </a:xfrm>
        </p:grpSpPr>
        <p:cxnSp>
          <p:nvCxnSpPr>
            <p:cNvPr id="307" name="Google Shape;307;p13"/>
            <p:cNvCxnSpPr/>
            <p:nvPr/>
          </p:nvCxnSpPr>
          <p:spPr>
            <a:xfrm>
              <a:off x="0" y="1511"/>
              <a:ext cx="106965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08" name="Google Shape;308;p13"/>
            <p:cNvSpPr/>
            <p:nvPr/>
          </p:nvSpPr>
          <p:spPr>
            <a:xfrm>
              <a:off x="0" y="97161"/>
              <a:ext cx="10696575" cy="1778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 txBox="1"/>
            <p:nvPr/>
          </p:nvSpPr>
          <p:spPr>
            <a:xfrm>
              <a:off x="0" y="97161"/>
              <a:ext cx="10696575" cy="1778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lang="it-IT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Classifica ognuno dei mezzi di comunicazione scrivendo fra le parentesi quadre la lettera S se sincrono e la lettera A se asincrono</a:t>
              </a:r>
              <a:r>
                <a:rPr lang="it-IT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0" name="Google Shape;310;p13"/>
            <p:cNvCxnSpPr/>
            <p:nvPr/>
          </p:nvCxnSpPr>
          <p:spPr>
            <a:xfrm>
              <a:off x="0" y="1780002"/>
              <a:ext cx="106965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11" name="Google Shape;311;p13"/>
            <p:cNvSpPr/>
            <p:nvPr/>
          </p:nvSpPr>
          <p:spPr>
            <a:xfrm>
              <a:off x="0" y="1780002"/>
              <a:ext cx="10696575" cy="2981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 txBox="1"/>
            <p:nvPr/>
          </p:nvSpPr>
          <p:spPr>
            <a:xfrm>
              <a:off x="0" y="1780002"/>
              <a:ext cx="10696575" cy="2981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Forum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conferenza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Audio chiamata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Chat [  ]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 txBox="1"/>
          <p:nvPr>
            <p:ph type="title"/>
          </p:nvPr>
        </p:nvSpPr>
        <p:spPr>
          <a:xfrm>
            <a:off x="790576" y="1083732"/>
            <a:ext cx="8067674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2.2 </a:t>
            </a:r>
            <a:r>
              <a:rPr b="1" lang="it-IT" sz="4800" cap="small">
                <a:solidFill>
                  <a:srgbClr val="2F5496"/>
                </a:solidFill>
              </a:rPr>
              <a:t>Condividere informazioni attraverso le tecnologie digitali   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Condividere file</a:t>
            </a:r>
            <a:endParaRPr/>
          </a:p>
        </p:txBody>
      </p:sp>
      <p:grpSp>
        <p:nvGrpSpPr>
          <p:cNvPr id="327" name="Google Shape;327;p15"/>
          <p:cNvGrpSpPr/>
          <p:nvPr/>
        </p:nvGrpSpPr>
        <p:grpSpPr>
          <a:xfrm>
            <a:off x="704850" y="1819276"/>
            <a:ext cx="10144125" cy="3962398"/>
            <a:chOff x="0" y="0"/>
            <a:chExt cx="10144125" cy="3962398"/>
          </a:xfrm>
        </p:grpSpPr>
        <p:cxnSp>
          <p:nvCxnSpPr>
            <p:cNvPr id="328" name="Google Shape;328;p15"/>
            <p:cNvCxnSpPr/>
            <p:nvPr/>
          </p:nvCxnSpPr>
          <p:spPr>
            <a:xfrm>
              <a:off x="0" y="0"/>
              <a:ext cx="10144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29" name="Google Shape;329;p15"/>
            <p:cNvSpPr/>
            <p:nvPr/>
          </p:nvSpPr>
          <p:spPr>
            <a:xfrm>
              <a:off x="0" y="0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 txBox="1"/>
            <p:nvPr/>
          </p:nvSpPr>
          <p:spPr>
            <a:xfrm>
              <a:off x="0" y="0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lang="it-IT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/>
            </a:p>
          </p:txBody>
        </p:sp>
        <p:cxnSp>
          <p:nvCxnSpPr>
            <p:cNvPr id="331" name="Google Shape;331;p15"/>
            <p:cNvCxnSpPr/>
            <p:nvPr/>
          </p:nvCxnSpPr>
          <p:spPr>
            <a:xfrm>
              <a:off x="0" y="990599"/>
              <a:ext cx="10144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32" name="Google Shape;332;p15"/>
            <p:cNvSpPr/>
            <p:nvPr/>
          </p:nvSpPr>
          <p:spPr>
            <a:xfrm>
              <a:off x="0" y="9905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0" y="9905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Invia una mail con un file allegato all’indirizzo email indicato dal docente/tutor. 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4" name="Google Shape;334;p15"/>
            <p:cNvCxnSpPr/>
            <p:nvPr/>
          </p:nvCxnSpPr>
          <p:spPr>
            <a:xfrm>
              <a:off x="0" y="1981199"/>
              <a:ext cx="10144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35" name="Google Shape;335;p15"/>
            <p:cNvSpPr/>
            <p:nvPr/>
          </p:nvSpPr>
          <p:spPr>
            <a:xfrm>
              <a:off x="0" y="19811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0" y="19811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 tutor o docente ti invieranno una mail di risposta con lo stesso allegato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7" name="Google Shape;337;p15"/>
            <p:cNvCxnSpPr/>
            <p:nvPr/>
          </p:nvCxnSpPr>
          <p:spPr>
            <a:xfrm>
              <a:off x="0" y="2971799"/>
              <a:ext cx="10144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38" name="Google Shape;338;p15"/>
            <p:cNvSpPr/>
            <p:nvPr/>
          </p:nvSpPr>
          <p:spPr>
            <a:xfrm>
              <a:off x="0" y="29717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 txBox="1"/>
            <p:nvPr/>
          </p:nvSpPr>
          <p:spPr>
            <a:xfrm>
              <a:off x="0" y="2971799"/>
              <a:ext cx="10144125" cy="99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Scarica il file che troverai allegato alla loro email.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 txBox="1"/>
          <p:nvPr>
            <p:ph type="title"/>
          </p:nvPr>
        </p:nvSpPr>
        <p:spPr>
          <a:xfrm>
            <a:off x="1190625" y="1083732"/>
            <a:ext cx="8267700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2.5 </a:t>
            </a:r>
            <a:r>
              <a:rPr b="1" lang="it-IT" sz="4800" cap="small">
                <a:solidFill>
                  <a:srgbClr val="2F5496"/>
                </a:solidFill>
              </a:rPr>
              <a:t>Esercitare la cittadinanza attraverso le tecnologie digitali   </a:t>
            </a:r>
            <a:endParaRPr/>
          </a:p>
        </p:txBody>
      </p:sp>
      <p:sp>
        <p:nvSpPr>
          <p:cNvPr id="348" name="Google Shape;348;p16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Servizi online</a:t>
            </a:r>
            <a:endParaRPr/>
          </a:p>
        </p:txBody>
      </p:sp>
      <p:sp>
        <p:nvSpPr>
          <p:cNvPr id="354" name="Google Shape;354;p17"/>
          <p:cNvSpPr/>
          <p:nvPr/>
        </p:nvSpPr>
        <p:spPr>
          <a:xfrm>
            <a:off x="1964189" y="2413338"/>
            <a:ext cx="8408535" cy="317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ESERCIZIO PRATICO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ricercare (senza acquistare) un biglietto del treno/corriera indicando città di partenza e di destinazione, il giorno e l’orario preferito per la partenza.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i siti/app che offrono questo servizio distinguendo quello ufficiale da altri rivenditori.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 txBox="1"/>
          <p:nvPr>
            <p:ph type="title"/>
          </p:nvPr>
        </p:nvSpPr>
        <p:spPr>
          <a:xfrm>
            <a:off x="466725" y="155575"/>
            <a:ext cx="97821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Compilare un modulo online</a:t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1600199" y="2528754"/>
            <a:ext cx="9210675" cy="2069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ESERCIZIO PRATICO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compilare alcuni campi di tipo testo, elenco a discesa, radio button/casella di spunta, scelta di data, ecc. per accedere ad un servizio offerto da un sito web scelto dal docente.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>
            <p:ph type="title"/>
          </p:nvPr>
        </p:nvSpPr>
        <p:spPr>
          <a:xfrm>
            <a:off x="1703295" y="1083732"/>
            <a:ext cx="6307230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2.4 </a:t>
            </a:r>
            <a:r>
              <a:rPr b="1" lang="it-IT" sz="4800" cap="small">
                <a:solidFill>
                  <a:srgbClr val="2F5496"/>
                </a:solidFill>
              </a:rPr>
              <a:t>Netiquette</a:t>
            </a:r>
            <a:r>
              <a:rPr b="1" lang="it-IT" sz="7200" cap="small">
                <a:solidFill>
                  <a:srgbClr val="3F3F3F"/>
                </a:solidFill>
              </a:rPr>
              <a:t> </a:t>
            </a: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800100" y="1793875"/>
            <a:ext cx="8763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1.1 </a:t>
            </a:r>
            <a:r>
              <a:rPr lang="it-IT" sz="4800" cap="small">
                <a:solidFill>
                  <a:srgbClr val="2F5496"/>
                </a:solidFill>
              </a:rPr>
              <a:t>Navigare e cercare informazioni</a:t>
            </a:r>
            <a:endParaRPr sz="4800">
              <a:solidFill>
                <a:srgbClr val="2F5496"/>
              </a:solidFill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Netiquette di base per email e scrittura online</a:t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952500" y="1466493"/>
            <a:ext cx="9753600" cy="1208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ESERCIZIO PRATICO</a:t>
            </a:r>
            <a:endParaRPr/>
          </a:p>
          <a:p>
            <a:pPr indent="0" lvl="0" marL="0" marR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Leggi la seguente email e individua le scorrettezze dal punto di vista delle regole di etichetta per la gestione mail e per la scrittura:</a:t>
            </a: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1045026" y="3294013"/>
            <a:ext cx="995634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 direttore@banca.it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CC: moglie@emailpersonale.it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Oggetto: Caro Direttore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 Direttore,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mando questa lettera per avvertirla che sta per arrivare la mia RICHIESTA DI AUMENTO del fido.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confidando sulla sua cortese attenzione la saluto.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CIAO :)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/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Netiquette di base per email e scrittura online</a:t>
            </a:r>
            <a:endParaRPr/>
          </a:p>
        </p:txBody>
      </p:sp>
      <p:grpSp>
        <p:nvGrpSpPr>
          <p:cNvPr id="382" name="Google Shape;382;p21"/>
          <p:cNvGrpSpPr/>
          <p:nvPr/>
        </p:nvGrpSpPr>
        <p:grpSpPr>
          <a:xfrm>
            <a:off x="885825" y="1808001"/>
            <a:ext cx="9843135" cy="3955876"/>
            <a:chOff x="0" y="2061"/>
            <a:chExt cx="9843135" cy="3955876"/>
          </a:xfrm>
        </p:grpSpPr>
        <p:cxnSp>
          <p:nvCxnSpPr>
            <p:cNvPr id="383" name="Google Shape;383;p21"/>
            <p:cNvCxnSpPr/>
            <p:nvPr/>
          </p:nvCxnSpPr>
          <p:spPr>
            <a:xfrm>
              <a:off x="0" y="2061"/>
              <a:ext cx="9843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84" name="Google Shape;384;p21"/>
            <p:cNvSpPr/>
            <p:nvPr/>
          </p:nvSpPr>
          <p:spPr>
            <a:xfrm>
              <a:off x="0" y="2061"/>
              <a:ext cx="9833522" cy="136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1"/>
            <p:cNvSpPr txBox="1"/>
            <p:nvPr/>
          </p:nvSpPr>
          <p:spPr>
            <a:xfrm>
              <a:off x="0" y="2061"/>
              <a:ext cx="9833522" cy="136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 sei appena iscritto ad una community professionale online e vuoi presentarti nel forum generale. Seleziona il modo più appropriato per farlo tra le tre scelte seguenti: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6" name="Google Shape;386;p21"/>
            <p:cNvCxnSpPr/>
            <p:nvPr/>
          </p:nvCxnSpPr>
          <p:spPr>
            <a:xfrm>
              <a:off x="0" y="1367889"/>
              <a:ext cx="9843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87" name="Google Shape;387;p21"/>
            <p:cNvSpPr/>
            <p:nvPr/>
          </p:nvSpPr>
          <p:spPr>
            <a:xfrm>
              <a:off x="0" y="1367889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1367889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HEY GENTE! È FANTASTICO FAR PARTE DI QUESTA COMMUNITY!!! SPERO CHE VI PIACERANNO I MIEI POST!! SALUTI!!!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Google Shape;389;p21"/>
            <p:cNvCxnSpPr/>
            <p:nvPr/>
          </p:nvCxnSpPr>
          <p:spPr>
            <a:xfrm>
              <a:off x="0" y="2231239"/>
              <a:ext cx="9843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90" name="Google Shape;390;p21"/>
            <p:cNvSpPr/>
            <p:nvPr/>
          </p:nvSpPr>
          <p:spPr>
            <a:xfrm>
              <a:off x="0" y="2231239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1"/>
            <p:cNvSpPr txBox="1"/>
            <p:nvPr/>
          </p:nvSpPr>
          <p:spPr>
            <a:xfrm>
              <a:off x="0" y="2231239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Carissimi, grazie per aver accettato la mia registrazione alla community. Spero che avremo l’opportunità di discutere su molti argomenti interessanti. Buona giornata!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" name="Google Shape;392;p21"/>
            <p:cNvCxnSpPr/>
            <p:nvPr/>
          </p:nvCxnSpPr>
          <p:spPr>
            <a:xfrm>
              <a:off x="0" y="3094588"/>
              <a:ext cx="9843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93" name="Google Shape;393;p21"/>
            <p:cNvSpPr/>
            <p:nvPr/>
          </p:nvSpPr>
          <p:spPr>
            <a:xfrm>
              <a:off x="0" y="3094588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0" y="3094588"/>
              <a:ext cx="9843135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Grazie a # scubadj x l’invito. Questo Sito Web sembra fantastico!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2"/>
          <p:cNvSpPr txBox="1"/>
          <p:nvPr>
            <p:ph type="title"/>
          </p:nvPr>
        </p:nvSpPr>
        <p:spPr>
          <a:xfrm>
            <a:off x="1703295" y="1083732"/>
            <a:ext cx="6307230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2.1 </a:t>
            </a:r>
            <a:r>
              <a:rPr b="1" lang="it-IT" sz="4800" cap="small">
                <a:solidFill>
                  <a:srgbClr val="2F5496"/>
                </a:solidFill>
              </a:rPr>
              <a:t>Gestire l’identità digitale</a:t>
            </a:r>
            <a:r>
              <a:rPr b="1" lang="it-IT" sz="7200" cap="small">
                <a:solidFill>
                  <a:srgbClr val="3F3F3F"/>
                </a:solidFill>
              </a:rPr>
              <a:t> </a:t>
            </a:r>
            <a:endParaRPr/>
          </a:p>
        </p:txBody>
      </p:sp>
      <p:sp>
        <p:nvSpPr>
          <p:cNvPr id="403" name="Google Shape;403;p22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Gestione sicura degli account</a:t>
            </a:r>
            <a:endParaRPr/>
          </a:p>
        </p:txBody>
      </p:sp>
      <p:grpSp>
        <p:nvGrpSpPr>
          <p:cNvPr id="409" name="Google Shape;409;p23"/>
          <p:cNvGrpSpPr/>
          <p:nvPr/>
        </p:nvGrpSpPr>
        <p:grpSpPr>
          <a:xfrm>
            <a:off x="819150" y="1540402"/>
            <a:ext cx="9963148" cy="4318945"/>
            <a:chOff x="0" y="527"/>
            <a:chExt cx="9963148" cy="4318945"/>
          </a:xfrm>
        </p:grpSpPr>
        <p:cxnSp>
          <p:nvCxnSpPr>
            <p:cNvPr id="410" name="Google Shape;410;p23"/>
            <p:cNvCxnSpPr/>
            <p:nvPr/>
          </p:nvCxnSpPr>
          <p:spPr>
            <a:xfrm>
              <a:off x="0" y="527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1" name="Google Shape;411;p23"/>
            <p:cNvSpPr/>
            <p:nvPr/>
          </p:nvSpPr>
          <p:spPr>
            <a:xfrm>
              <a:off x="0" y="527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0" y="527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3" name="Google Shape;413;p23"/>
            <p:cNvCxnSpPr/>
            <p:nvPr/>
          </p:nvCxnSpPr>
          <p:spPr>
            <a:xfrm>
              <a:off x="0" y="864316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4" name="Google Shape;414;p23"/>
            <p:cNvSpPr/>
            <p:nvPr/>
          </p:nvSpPr>
          <p:spPr>
            <a:xfrm>
              <a:off x="0" y="864316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0" y="864316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Apri il link ad un forum che ti ha fornito il docente. 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6" name="Google Shape;416;p23"/>
            <p:cNvCxnSpPr/>
            <p:nvPr/>
          </p:nvCxnSpPr>
          <p:spPr>
            <a:xfrm>
              <a:off x="0" y="1728105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7" name="Google Shape;417;p23"/>
            <p:cNvSpPr/>
            <p:nvPr/>
          </p:nvSpPr>
          <p:spPr>
            <a:xfrm>
              <a:off x="0" y="1728105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0" y="1728105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Crea un account su questo forum.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9" name="Google Shape;419;p23"/>
            <p:cNvCxnSpPr/>
            <p:nvPr/>
          </p:nvCxnSpPr>
          <p:spPr>
            <a:xfrm>
              <a:off x="0" y="2591894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20" name="Google Shape;420;p23"/>
            <p:cNvSpPr/>
            <p:nvPr/>
          </p:nvSpPr>
          <p:spPr>
            <a:xfrm>
              <a:off x="0" y="2591894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0" y="2591894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Scegli cosa inserire nelle tue informazioni personali tenendo conto che il forum è pubblico.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2" name="Google Shape;422;p23"/>
            <p:cNvCxnSpPr/>
            <p:nvPr/>
          </p:nvCxnSpPr>
          <p:spPr>
            <a:xfrm>
              <a:off x="0" y="3455683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23" name="Google Shape;423;p23"/>
            <p:cNvSpPr/>
            <p:nvPr/>
          </p:nvSpPr>
          <p:spPr>
            <a:xfrm>
              <a:off x="0" y="3455683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0" y="3455683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 Elimina l’account in modo permanente. 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3"/>
          <p:cNvSpPr txBox="1"/>
          <p:nvPr/>
        </p:nvSpPr>
        <p:spPr>
          <a:xfrm>
            <a:off x="2145165" y="672584"/>
            <a:ext cx="61652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Gestione sicura degli account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4"/>
          <p:cNvSpPr txBox="1"/>
          <p:nvPr>
            <p:ph type="title"/>
          </p:nvPr>
        </p:nvSpPr>
        <p:spPr>
          <a:xfrm>
            <a:off x="1895475" y="0"/>
            <a:ext cx="95059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Gestione della reputazione</a:t>
            </a:r>
            <a:endParaRPr/>
          </a:p>
        </p:txBody>
      </p:sp>
      <p:grpSp>
        <p:nvGrpSpPr>
          <p:cNvPr id="432" name="Google Shape;432;p24"/>
          <p:cNvGrpSpPr/>
          <p:nvPr/>
        </p:nvGrpSpPr>
        <p:grpSpPr>
          <a:xfrm>
            <a:off x="1304925" y="1172173"/>
            <a:ext cx="9772649" cy="4901002"/>
            <a:chOff x="0" y="598"/>
            <a:chExt cx="9772649" cy="4901002"/>
          </a:xfrm>
        </p:grpSpPr>
        <p:cxnSp>
          <p:nvCxnSpPr>
            <p:cNvPr id="433" name="Google Shape;433;p24"/>
            <p:cNvCxnSpPr/>
            <p:nvPr/>
          </p:nvCxnSpPr>
          <p:spPr>
            <a:xfrm>
              <a:off x="0" y="598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34" name="Google Shape;434;p24"/>
            <p:cNvSpPr/>
            <p:nvPr/>
          </p:nvSpPr>
          <p:spPr>
            <a:xfrm>
              <a:off x="0" y="598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 txBox="1"/>
            <p:nvPr/>
          </p:nvSpPr>
          <p:spPr>
            <a:xfrm>
              <a:off x="0" y="598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</p:txBody>
        </p:sp>
        <p:cxnSp>
          <p:nvCxnSpPr>
            <p:cNvPr id="436" name="Google Shape;436;p24"/>
            <p:cNvCxnSpPr/>
            <p:nvPr/>
          </p:nvCxnSpPr>
          <p:spPr>
            <a:xfrm>
              <a:off x="0" y="980799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37" name="Google Shape;437;p24"/>
            <p:cNvSpPr/>
            <p:nvPr/>
          </p:nvSpPr>
          <p:spPr>
            <a:xfrm>
              <a:off x="0" y="9807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 txBox="1"/>
            <p:nvPr/>
          </p:nvSpPr>
          <p:spPr>
            <a:xfrm>
              <a:off x="0" y="9807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Vai sul motore di ricerca preferito e ricerca il tuo nome.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9" name="Google Shape;439;p24"/>
            <p:cNvCxnSpPr/>
            <p:nvPr/>
          </p:nvCxnSpPr>
          <p:spPr>
            <a:xfrm>
              <a:off x="0" y="1960999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40" name="Google Shape;440;p24"/>
            <p:cNvSpPr/>
            <p:nvPr/>
          </p:nvSpPr>
          <p:spPr>
            <a:xfrm>
              <a:off x="0" y="19609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0" y="19609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Verifica se nei risultati appari anche tu e se le informazioni che ti riguardano sono appropriate per essere di dominio pubblico.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2" name="Google Shape;442;p24"/>
            <p:cNvCxnSpPr/>
            <p:nvPr/>
          </p:nvCxnSpPr>
          <p:spPr>
            <a:xfrm>
              <a:off x="0" y="2941200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43" name="Google Shape;443;p24"/>
            <p:cNvSpPr/>
            <p:nvPr/>
          </p:nvSpPr>
          <p:spPr>
            <a:xfrm>
              <a:off x="0" y="29412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 txBox="1"/>
            <p:nvPr/>
          </p:nvSpPr>
          <p:spPr>
            <a:xfrm>
              <a:off x="0" y="29412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Apri una rete social dove sei iscritto e visualizza il tuo profilo personale come se fossi non tu, ma una persona diversa (anonimo, amico, ecc.).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5" name="Google Shape;445;p24"/>
            <p:cNvCxnSpPr/>
            <p:nvPr/>
          </p:nvCxnSpPr>
          <p:spPr>
            <a:xfrm>
              <a:off x="0" y="3921400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46" name="Google Shape;446;p24"/>
            <p:cNvSpPr/>
            <p:nvPr/>
          </p:nvSpPr>
          <p:spPr>
            <a:xfrm>
              <a:off x="0" y="39214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 txBox="1"/>
            <p:nvPr/>
          </p:nvSpPr>
          <p:spPr>
            <a:xfrm>
              <a:off x="0" y="39214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 Verifica quali delle tue informazioni personali sono visibili a tutti.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5"/>
          <p:cNvSpPr txBox="1"/>
          <p:nvPr>
            <p:ph type="title"/>
          </p:nvPr>
        </p:nvSpPr>
        <p:spPr>
          <a:xfrm>
            <a:off x="1045027" y="1083732"/>
            <a:ext cx="8451398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3.1 </a:t>
            </a:r>
            <a:r>
              <a:rPr b="1" lang="it-IT" sz="4800" cap="small">
                <a:solidFill>
                  <a:srgbClr val="2F5496"/>
                </a:solidFill>
              </a:rPr>
              <a:t>Proteggere  i dispositivi</a:t>
            </a:r>
            <a:endParaRPr b="1" sz="4800" cap="small">
              <a:solidFill>
                <a:srgbClr val="2F5496"/>
              </a:solidFill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6"/>
          <p:cNvGrpSpPr/>
          <p:nvPr/>
        </p:nvGrpSpPr>
        <p:grpSpPr>
          <a:xfrm>
            <a:off x="1045027" y="1321301"/>
            <a:ext cx="10410825" cy="4393196"/>
            <a:chOff x="0" y="501"/>
            <a:chExt cx="10410825" cy="4393196"/>
          </a:xfrm>
        </p:grpSpPr>
        <p:cxnSp>
          <p:nvCxnSpPr>
            <p:cNvPr id="462" name="Google Shape;462;p26"/>
            <p:cNvCxnSpPr/>
            <p:nvPr/>
          </p:nvCxnSpPr>
          <p:spPr>
            <a:xfrm>
              <a:off x="0" y="185074"/>
              <a:ext cx="104108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63" name="Google Shape;463;p26"/>
            <p:cNvSpPr/>
            <p:nvPr/>
          </p:nvSpPr>
          <p:spPr>
            <a:xfrm>
              <a:off x="0" y="501"/>
              <a:ext cx="10410825" cy="123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6"/>
            <p:cNvSpPr txBox="1"/>
            <p:nvPr/>
          </p:nvSpPr>
          <p:spPr>
            <a:xfrm>
              <a:off x="0" y="501"/>
              <a:ext cx="10410825" cy="123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Descrivi i rischi che corre il dispositivo nelle seguenti tre situazioni e quali comportamenti adottare per evitarli: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5" name="Google Shape;465;p26"/>
            <p:cNvCxnSpPr/>
            <p:nvPr/>
          </p:nvCxnSpPr>
          <p:spPr>
            <a:xfrm>
              <a:off x="0" y="1235268"/>
              <a:ext cx="104108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66" name="Google Shape;466;p26"/>
            <p:cNvSpPr/>
            <p:nvPr/>
          </p:nvSpPr>
          <p:spPr>
            <a:xfrm>
              <a:off x="0" y="1235268"/>
              <a:ext cx="10410825" cy="108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6"/>
            <p:cNvSpPr txBox="1"/>
            <p:nvPr/>
          </p:nvSpPr>
          <p:spPr>
            <a:xfrm>
              <a:off x="0" y="1235268"/>
              <a:ext cx="10410825" cy="108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Il dispositivo è collegato alla rete elettrica durante un forte temporale.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8" name="Google Shape;468;p26"/>
            <p:cNvCxnSpPr/>
            <p:nvPr/>
          </p:nvCxnSpPr>
          <p:spPr>
            <a:xfrm>
              <a:off x="0" y="2320981"/>
              <a:ext cx="104108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69" name="Google Shape;469;p26"/>
            <p:cNvSpPr/>
            <p:nvPr/>
          </p:nvSpPr>
          <p:spPr>
            <a:xfrm>
              <a:off x="0" y="2320981"/>
              <a:ext cx="10410825" cy="87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6"/>
            <p:cNvSpPr txBox="1"/>
            <p:nvPr/>
          </p:nvSpPr>
          <p:spPr>
            <a:xfrm>
              <a:off x="0" y="2320981"/>
              <a:ext cx="10410825" cy="87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Utilizzi il notebook stando sempre seduto sul divano.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1" name="Google Shape;471;p26"/>
            <p:cNvCxnSpPr/>
            <p:nvPr/>
          </p:nvCxnSpPr>
          <p:spPr>
            <a:xfrm>
              <a:off x="0" y="3194200"/>
              <a:ext cx="104108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72" name="Google Shape;472;p26"/>
            <p:cNvSpPr/>
            <p:nvPr/>
          </p:nvSpPr>
          <p:spPr>
            <a:xfrm>
              <a:off x="0" y="3194200"/>
              <a:ext cx="10410825" cy="119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 txBox="1"/>
            <p:nvPr/>
          </p:nvSpPr>
          <p:spPr>
            <a:xfrm>
              <a:off x="0" y="3194200"/>
              <a:ext cx="10410825" cy="1199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Scolleghi direttamente un USB drive.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26"/>
          <p:cNvSpPr txBox="1"/>
          <p:nvPr/>
        </p:nvSpPr>
        <p:spPr>
          <a:xfrm>
            <a:off x="3048000" y="276909"/>
            <a:ext cx="73056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Rischi hardware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27"/>
          <p:cNvGrpSpPr/>
          <p:nvPr/>
        </p:nvGrpSpPr>
        <p:grpSpPr>
          <a:xfrm>
            <a:off x="1200150" y="1334986"/>
            <a:ext cx="10351135" cy="4897974"/>
            <a:chOff x="0" y="1981"/>
            <a:chExt cx="10351135" cy="4897974"/>
          </a:xfrm>
        </p:grpSpPr>
        <p:cxnSp>
          <p:nvCxnSpPr>
            <p:cNvPr id="481" name="Google Shape;481;p27"/>
            <p:cNvCxnSpPr/>
            <p:nvPr/>
          </p:nvCxnSpPr>
          <p:spPr>
            <a:xfrm>
              <a:off x="0" y="1981"/>
              <a:ext cx="10351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82" name="Google Shape;482;p27"/>
            <p:cNvSpPr/>
            <p:nvPr/>
          </p:nvSpPr>
          <p:spPr>
            <a:xfrm>
              <a:off x="0" y="1981"/>
              <a:ext cx="10351135" cy="12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 txBox="1"/>
            <p:nvPr/>
          </p:nvSpPr>
          <p:spPr>
            <a:xfrm>
              <a:off x="0" y="1981"/>
              <a:ext cx="10351135" cy="12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Leggi la seguente email e individua gli elementi sospetti: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4" name="Google Shape;484;p27"/>
            <p:cNvCxnSpPr/>
            <p:nvPr/>
          </p:nvCxnSpPr>
          <p:spPr>
            <a:xfrm>
              <a:off x="0" y="1253468"/>
              <a:ext cx="10351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85" name="Google Shape;485;p27"/>
            <p:cNvSpPr/>
            <p:nvPr/>
          </p:nvSpPr>
          <p:spPr>
            <a:xfrm>
              <a:off x="0" y="1253468"/>
              <a:ext cx="10341026" cy="3646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 txBox="1"/>
            <p:nvPr/>
          </p:nvSpPr>
          <p:spPr>
            <a:xfrm>
              <a:off x="0" y="1253468"/>
              <a:ext cx="10341026" cy="3646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Da: Denise Warren (</a:t>
              </a:r>
              <a:r>
                <a:rPr lang="it-IT" sz="20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rhd@brunet.bn</a:t>
              </a: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Oggeto: ACCETTA PER FAVORE LA MIA DONAZIONE !!!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Buongiorno,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sono la signora Denise Warren e la mia Fondazione ha deciso di donarle 1,2 milioni di dollari. Per ulteriori dettagli su come ricevere la donazione, ci mandi una mail cliccando su questo indirizzo: </a:t>
              </a:r>
              <a:r>
                <a:rPr lang="it-IT" sz="20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base.line@aol.com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Cordiali saluti,</a:t>
              </a:r>
              <a:b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Warren D, LLC®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base.line@aol.com</a:t>
              </a:r>
              <a:b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Copyright©2018 Warren D, Fondazione LLC® Tutti i diritti riservati</a:t>
              </a:r>
              <a:endParaRPr/>
            </a:p>
          </p:txBody>
        </p:sp>
      </p:grpSp>
      <p:sp>
        <p:nvSpPr>
          <p:cNvPr id="487" name="Google Shape;487;p27"/>
          <p:cNvSpPr txBox="1"/>
          <p:nvPr/>
        </p:nvSpPr>
        <p:spPr>
          <a:xfrm>
            <a:off x="2895600" y="528951"/>
            <a:ext cx="37449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Messaggi sospetti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8"/>
          <p:cNvGrpSpPr/>
          <p:nvPr/>
        </p:nvGrpSpPr>
        <p:grpSpPr>
          <a:xfrm>
            <a:off x="1323975" y="1677907"/>
            <a:ext cx="9001125" cy="4194334"/>
            <a:chOff x="0" y="1507"/>
            <a:chExt cx="9001125" cy="4194334"/>
          </a:xfrm>
        </p:grpSpPr>
        <p:cxnSp>
          <p:nvCxnSpPr>
            <p:cNvPr id="493" name="Google Shape;493;p28"/>
            <p:cNvCxnSpPr/>
            <p:nvPr/>
          </p:nvCxnSpPr>
          <p:spPr>
            <a:xfrm>
              <a:off x="0" y="1507"/>
              <a:ext cx="9001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94" name="Google Shape;494;p28"/>
            <p:cNvSpPr/>
            <p:nvPr/>
          </p:nvSpPr>
          <p:spPr>
            <a:xfrm>
              <a:off x="0" y="1507"/>
              <a:ext cx="9001125" cy="121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 txBox="1"/>
            <p:nvPr/>
          </p:nvSpPr>
          <p:spPr>
            <a:xfrm>
              <a:off x="0" y="1507"/>
              <a:ext cx="9001125" cy="121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6" name="Google Shape;496;p28"/>
            <p:cNvCxnSpPr/>
            <p:nvPr/>
          </p:nvCxnSpPr>
          <p:spPr>
            <a:xfrm>
              <a:off x="0" y="1214482"/>
              <a:ext cx="9001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97" name="Google Shape;497;p28"/>
            <p:cNvSpPr/>
            <p:nvPr/>
          </p:nvSpPr>
          <p:spPr>
            <a:xfrm>
              <a:off x="0" y="1214482"/>
              <a:ext cx="9001125" cy="1401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 txBox="1"/>
            <p:nvPr/>
          </p:nvSpPr>
          <p:spPr>
            <a:xfrm>
              <a:off x="0" y="1214482"/>
              <a:ext cx="9001125" cy="1401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Apri la schermata che riassume lo stato di aggiornamento/la versione del sistema operativo in uso.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9" name="Google Shape;499;p28"/>
            <p:cNvCxnSpPr/>
            <p:nvPr/>
          </p:nvCxnSpPr>
          <p:spPr>
            <a:xfrm>
              <a:off x="0" y="2615867"/>
              <a:ext cx="90011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00" name="Google Shape;500;p28"/>
            <p:cNvSpPr/>
            <p:nvPr/>
          </p:nvSpPr>
          <p:spPr>
            <a:xfrm>
              <a:off x="0" y="2615867"/>
              <a:ext cx="9001125" cy="157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8"/>
            <p:cNvSpPr txBox="1"/>
            <p:nvPr/>
          </p:nvSpPr>
          <p:spPr>
            <a:xfrm>
              <a:off x="0" y="2615867"/>
              <a:ext cx="9001125" cy="157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Individua l’antivirus nel sistema in uso e recati nella schermata che ne riassume lo stato di aggiornamento/numero di versione.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2" name="Google Shape;5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8"/>
          <p:cNvSpPr txBox="1"/>
          <p:nvPr/>
        </p:nvSpPr>
        <p:spPr>
          <a:xfrm>
            <a:off x="3048000" y="528951"/>
            <a:ext cx="48488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Aggiornamento e backup</a:t>
            </a:r>
            <a:endParaRPr b="1" sz="3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 txBox="1"/>
          <p:nvPr>
            <p:ph type="title"/>
          </p:nvPr>
        </p:nvSpPr>
        <p:spPr>
          <a:xfrm>
            <a:off x="1333500" y="1083732"/>
            <a:ext cx="7936763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3.2 </a:t>
            </a:r>
            <a:r>
              <a:rPr b="1" lang="it-IT" sz="4800" cap="small">
                <a:solidFill>
                  <a:srgbClr val="2F5496"/>
                </a:solidFill>
              </a:rPr>
              <a:t>Proteggere i dati personali e la privacy</a:t>
            </a:r>
            <a:endParaRPr/>
          </a:p>
        </p:txBody>
      </p:sp>
      <p:sp>
        <p:nvSpPr>
          <p:cNvPr id="512" name="Google Shape;512;p29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1400175" y="-133831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                  Utilizzo «preferiti»</a:t>
            </a: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>
            <a:off x="1419225" y="1162656"/>
            <a:ext cx="9867900" cy="4970836"/>
            <a:chOff x="0" y="606"/>
            <a:chExt cx="9867900" cy="4970836"/>
          </a:xfrm>
        </p:grpSpPr>
        <p:cxnSp>
          <p:nvCxnSpPr>
            <p:cNvPr id="169" name="Google Shape;169;p3"/>
            <p:cNvCxnSpPr/>
            <p:nvPr/>
          </p:nvCxnSpPr>
          <p:spPr>
            <a:xfrm>
              <a:off x="0" y="606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3"/>
            <p:cNvSpPr/>
            <p:nvPr/>
          </p:nvSpPr>
          <p:spPr>
            <a:xfrm>
              <a:off x="0" y="606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0" y="606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eseguire le successive istruzioni: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3"/>
            <p:cNvCxnSpPr/>
            <p:nvPr/>
          </p:nvCxnSpPr>
          <p:spPr>
            <a:xfrm>
              <a:off x="0" y="994774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3" name="Google Shape;173;p3"/>
            <p:cNvSpPr/>
            <p:nvPr/>
          </p:nvSpPr>
          <p:spPr>
            <a:xfrm>
              <a:off x="0" y="994774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0" y="994774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Individua le icone dei browser sul dispositivo dell’esercitazione e apri uno di essi.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3"/>
            <p:cNvCxnSpPr/>
            <p:nvPr/>
          </p:nvCxnSpPr>
          <p:spPr>
            <a:xfrm>
              <a:off x="0" y="1988941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6" name="Google Shape;176;p3"/>
            <p:cNvSpPr/>
            <p:nvPr/>
          </p:nvSpPr>
          <p:spPr>
            <a:xfrm>
              <a:off x="0" y="1988941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0" y="1988941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Vai al sito </a:t>
              </a:r>
              <a:r>
                <a:rPr b="0" i="0" lang="it-IT" sz="2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www.paneeinternet.it</a:t>
              </a: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8" name="Google Shape;178;p3"/>
            <p:cNvCxnSpPr/>
            <p:nvPr/>
          </p:nvCxnSpPr>
          <p:spPr>
            <a:xfrm>
              <a:off x="0" y="2983108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9" name="Google Shape;179;p3"/>
            <p:cNvSpPr/>
            <p:nvPr/>
          </p:nvSpPr>
          <p:spPr>
            <a:xfrm>
              <a:off x="0" y="2983108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0" y="2983108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Naviga nel sito utilizzando il menu principale, salva la pagina «il </a:t>
              </a: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progetto</a:t>
              </a: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»  nei preferiti.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1" name="Google Shape;181;p3"/>
            <p:cNvCxnSpPr/>
            <p:nvPr/>
          </p:nvCxnSpPr>
          <p:spPr>
            <a:xfrm>
              <a:off x="0" y="3977275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3"/>
            <p:cNvSpPr/>
            <p:nvPr/>
          </p:nvSpPr>
          <p:spPr>
            <a:xfrm>
              <a:off x="0" y="3977275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0" y="3977275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 Chiudi la pagina e recupera tra i preferiti la pagina appena visitata</a:t>
              </a:r>
              <a:r>
                <a:rPr b="0" i="0" lang="it-IT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Proteggere i dati personali</a:t>
            </a:r>
            <a:endParaRPr/>
          </a:p>
        </p:txBody>
      </p:sp>
      <p:grpSp>
        <p:nvGrpSpPr>
          <p:cNvPr id="519" name="Google Shape;519;p30"/>
          <p:cNvGrpSpPr/>
          <p:nvPr/>
        </p:nvGrpSpPr>
        <p:grpSpPr>
          <a:xfrm>
            <a:off x="1362075" y="1612139"/>
            <a:ext cx="9534525" cy="4633844"/>
            <a:chOff x="0" y="2415"/>
            <a:chExt cx="9534525" cy="4633844"/>
          </a:xfrm>
        </p:grpSpPr>
        <p:cxnSp>
          <p:nvCxnSpPr>
            <p:cNvPr id="520" name="Google Shape;520;p30"/>
            <p:cNvCxnSpPr/>
            <p:nvPr/>
          </p:nvCxnSpPr>
          <p:spPr>
            <a:xfrm>
              <a:off x="0" y="2415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21" name="Google Shape;521;p30"/>
            <p:cNvSpPr/>
            <p:nvPr/>
          </p:nvSpPr>
          <p:spPr>
            <a:xfrm>
              <a:off x="0" y="2415"/>
              <a:ext cx="9525213" cy="1599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 txBox="1"/>
            <p:nvPr/>
          </p:nvSpPr>
          <p:spPr>
            <a:xfrm>
              <a:off x="0" y="2415"/>
              <a:ext cx="9525213" cy="1599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 informazioni un tuo profilo pubblico dovrebbe mostrare?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3" name="Google Shape;523;p30"/>
            <p:cNvCxnSpPr/>
            <p:nvPr/>
          </p:nvCxnSpPr>
          <p:spPr>
            <a:xfrm>
              <a:off x="0" y="1602321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24" name="Google Shape;524;p30"/>
            <p:cNvSpPr/>
            <p:nvPr/>
          </p:nvSpPr>
          <p:spPr>
            <a:xfrm>
              <a:off x="0" y="1602321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 txBox="1"/>
            <p:nvPr/>
          </p:nvSpPr>
          <p:spPr>
            <a:xfrm>
              <a:off x="0" y="1602321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Nome, data di nascita, sesso, religione.</a:t>
              </a:r>
              <a:endParaRPr/>
            </a:p>
          </p:txBody>
        </p:sp>
        <p:cxnSp>
          <p:nvCxnSpPr>
            <p:cNvPr id="526" name="Google Shape;526;p30"/>
            <p:cNvCxnSpPr/>
            <p:nvPr/>
          </p:nvCxnSpPr>
          <p:spPr>
            <a:xfrm>
              <a:off x="0" y="2613634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27" name="Google Shape;527;p30"/>
            <p:cNvSpPr/>
            <p:nvPr/>
          </p:nvSpPr>
          <p:spPr>
            <a:xfrm>
              <a:off x="0" y="2613634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 txBox="1"/>
            <p:nvPr/>
          </p:nvSpPr>
          <p:spPr>
            <a:xfrm>
              <a:off x="0" y="2613634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Nome, numero di telefono, città.</a:t>
              </a:r>
              <a:endParaRPr/>
            </a:p>
          </p:txBody>
        </p:sp>
        <p:cxnSp>
          <p:nvCxnSpPr>
            <p:cNvPr id="529" name="Google Shape;529;p30"/>
            <p:cNvCxnSpPr/>
            <p:nvPr/>
          </p:nvCxnSpPr>
          <p:spPr>
            <a:xfrm>
              <a:off x="0" y="3624947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30" name="Google Shape;530;p30"/>
            <p:cNvSpPr/>
            <p:nvPr/>
          </p:nvSpPr>
          <p:spPr>
            <a:xfrm>
              <a:off x="0" y="3624947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 txBox="1"/>
            <p:nvPr/>
          </p:nvSpPr>
          <p:spPr>
            <a:xfrm>
              <a:off x="0" y="3624947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Nick name (soprannome), città, sport preferiti.</a:t>
              </a:r>
              <a:endParaRPr/>
            </a:p>
          </p:txBody>
        </p:sp>
      </p:grpSp>
      <p:pic>
        <p:nvPicPr>
          <p:cNvPr id="532" name="Google Shape;5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Navigazione privata</a:t>
            </a:r>
            <a:endParaRPr/>
          </a:p>
        </p:txBody>
      </p:sp>
      <p:grpSp>
        <p:nvGrpSpPr>
          <p:cNvPr id="539" name="Google Shape;539;p31"/>
          <p:cNvGrpSpPr/>
          <p:nvPr/>
        </p:nvGrpSpPr>
        <p:grpSpPr>
          <a:xfrm>
            <a:off x="1400176" y="1686287"/>
            <a:ext cx="9391650" cy="4187097"/>
            <a:chOff x="0" y="363"/>
            <a:chExt cx="9391650" cy="4187097"/>
          </a:xfrm>
        </p:grpSpPr>
        <p:cxnSp>
          <p:nvCxnSpPr>
            <p:cNvPr id="540" name="Google Shape;540;p31"/>
            <p:cNvCxnSpPr/>
            <p:nvPr/>
          </p:nvCxnSpPr>
          <p:spPr>
            <a:xfrm>
              <a:off x="0" y="363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1" name="Google Shape;541;p31"/>
            <p:cNvSpPr/>
            <p:nvPr/>
          </p:nvSpPr>
          <p:spPr>
            <a:xfrm>
              <a:off x="0" y="363"/>
              <a:ext cx="9391650" cy="125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1"/>
            <p:cNvSpPr txBox="1"/>
            <p:nvPr/>
          </p:nvSpPr>
          <p:spPr>
            <a:xfrm>
              <a:off x="0" y="363"/>
              <a:ext cx="9391650" cy="125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</p:txBody>
        </p:sp>
        <p:cxnSp>
          <p:nvCxnSpPr>
            <p:cNvPr id="543" name="Google Shape;543;p31"/>
            <p:cNvCxnSpPr/>
            <p:nvPr/>
          </p:nvCxnSpPr>
          <p:spPr>
            <a:xfrm>
              <a:off x="0" y="1252351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4" name="Google Shape;544;p31"/>
            <p:cNvSpPr/>
            <p:nvPr/>
          </p:nvSpPr>
          <p:spPr>
            <a:xfrm>
              <a:off x="0" y="1252351"/>
              <a:ext cx="9391650" cy="90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 txBox="1"/>
            <p:nvPr/>
          </p:nvSpPr>
          <p:spPr>
            <a:xfrm>
              <a:off x="0" y="1252351"/>
              <a:ext cx="9391650" cy="90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Usando il browser del tuo dispositivo, blocca e sblocca i cookies.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6" name="Google Shape;546;p31"/>
            <p:cNvCxnSpPr/>
            <p:nvPr/>
          </p:nvCxnSpPr>
          <p:spPr>
            <a:xfrm>
              <a:off x="0" y="2160424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7" name="Google Shape;547;p31"/>
            <p:cNvSpPr/>
            <p:nvPr/>
          </p:nvSpPr>
          <p:spPr>
            <a:xfrm>
              <a:off x="0" y="2160424"/>
              <a:ext cx="9391650" cy="1023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1"/>
            <p:cNvSpPr txBox="1"/>
            <p:nvPr/>
          </p:nvSpPr>
          <p:spPr>
            <a:xfrm>
              <a:off x="0" y="2160424"/>
              <a:ext cx="9391650" cy="1023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Usando il browser del tuo dispositivo, apri la cronologia e cancella una voce.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9" name="Google Shape;549;p31"/>
            <p:cNvCxnSpPr/>
            <p:nvPr/>
          </p:nvCxnSpPr>
          <p:spPr>
            <a:xfrm>
              <a:off x="0" y="3184220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50" name="Google Shape;550;p31"/>
            <p:cNvSpPr/>
            <p:nvPr/>
          </p:nvSpPr>
          <p:spPr>
            <a:xfrm>
              <a:off x="0" y="3184220"/>
              <a:ext cx="9391650" cy="100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1"/>
            <p:cNvSpPr txBox="1"/>
            <p:nvPr/>
          </p:nvSpPr>
          <p:spPr>
            <a:xfrm>
              <a:off x="0" y="3184220"/>
              <a:ext cx="9391650" cy="100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Attiva la funzione “Incognito” del tuo browser e naviga.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2" name="Google Shape;55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>
            <p:ph type="title"/>
          </p:nvPr>
        </p:nvSpPr>
        <p:spPr>
          <a:xfrm>
            <a:off x="800100" y="-133831"/>
            <a:ext cx="113220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Ricercare informazioni </a:t>
            </a:r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>
            <a:off x="1314450" y="972148"/>
            <a:ext cx="9725025" cy="4901002"/>
            <a:chOff x="0" y="598"/>
            <a:chExt cx="9725025" cy="4901002"/>
          </a:xfrm>
        </p:grpSpPr>
        <p:cxnSp>
          <p:nvCxnSpPr>
            <p:cNvPr id="191" name="Google Shape;191;p4"/>
            <p:cNvCxnSpPr/>
            <p:nvPr/>
          </p:nvCxnSpPr>
          <p:spPr>
            <a:xfrm>
              <a:off x="0" y="598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2" name="Google Shape;192;p4"/>
            <p:cNvSpPr/>
            <p:nvPr/>
          </p:nvSpPr>
          <p:spPr>
            <a:xfrm>
              <a:off x="0" y="598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0" y="598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trovare queste pagine web usando un motore di ricerca: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" name="Google Shape;194;p4"/>
            <p:cNvCxnSpPr/>
            <p:nvPr/>
          </p:nvCxnSpPr>
          <p:spPr>
            <a:xfrm>
              <a:off x="0" y="980799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5" name="Google Shape;195;p4"/>
            <p:cNvSpPr/>
            <p:nvPr/>
          </p:nvSpPr>
          <p:spPr>
            <a:xfrm>
              <a:off x="0" y="9807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0" y="9807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b="0" i="0" lang="it-IT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 pagina web ufficiale del Comune di Bologna. 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4"/>
            <p:cNvCxnSpPr/>
            <p:nvPr/>
          </p:nvCxnSpPr>
          <p:spPr>
            <a:xfrm>
              <a:off x="0" y="1960999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8" name="Google Shape;198;p4"/>
            <p:cNvSpPr/>
            <p:nvPr/>
          </p:nvSpPr>
          <p:spPr>
            <a:xfrm>
              <a:off x="0" y="19609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0" y="19609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La pagina web ufficiale del servizio sanitario della Regione Emilia-Romagna.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4"/>
            <p:cNvCxnSpPr/>
            <p:nvPr/>
          </p:nvCxnSpPr>
          <p:spPr>
            <a:xfrm>
              <a:off x="0" y="2941200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01" name="Google Shape;201;p4"/>
            <p:cNvSpPr/>
            <p:nvPr/>
          </p:nvSpPr>
          <p:spPr>
            <a:xfrm>
              <a:off x="0" y="29412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0" y="29412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La pagina web di Trenitalia per acquistare un biglietto ferroviario.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4"/>
            <p:cNvCxnSpPr/>
            <p:nvPr/>
          </p:nvCxnSpPr>
          <p:spPr>
            <a:xfrm>
              <a:off x="0" y="3921400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04" name="Google Shape;204;p4"/>
            <p:cNvSpPr/>
            <p:nvPr/>
          </p:nvSpPr>
          <p:spPr>
            <a:xfrm>
              <a:off x="0" y="39214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0" y="39214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La pagina web ufficiale dell’aeroporto di Bologna.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>
            <p:ph type="title"/>
          </p:nvPr>
        </p:nvSpPr>
        <p:spPr>
          <a:xfrm>
            <a:off x="1333499" y="0"/>
            <a:ext cx="11522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Ricercare informazioni </a:t>
            </a:r>
            <a:endParaRPr/>
          </a:p>
        </p:txBody>
      </p:sp>
      <p:grpSp>
        <p:nvGrpSpPr>
          <p:cNvPr id="213" name="Google Shape;213;p5"/>
          <p:cNvGrpSpPr/>
          <p:nvPr/>
        </p:nvGrpSpPr>
        <p:grpSpPr>
          <a:xfrm>
            <a:off x="1143000" y="1127070"/>
            <a:ext cx="10086975" cy="4594715"/>
            <a:chOff x="0" y="1342"/>
            <a:chExt cx="10086975" cy="4594715"/>
          </a:xfrm>
        </p:grpSpPr>
        <p:cxnSp>
          <p:nvCxnSpPr>
            <p:cNvPr id="214" name="Google Shape;214;p5"/>
            <p:cNvCxnSpPr/>
            <p:nvPr/>
          </p:nvCxnSpPr>
          <p:spPr>
            <a:xfrm>
              <a:off x="0" y="1342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15" name="Google Shape;215;p5"/>
            <p:cNvSpPr/>
            <p:nvPr/>
          </p:nvSpPr>
          <p:spPr>
            <a:xfrm>
              <a:off x="0" y="1342"/>
              <a:ext cx="10077124" cy="1336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0" y="1342"/>
              <a:ext cx="10077124" cy="1336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i="0" lang="it-IT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Stai cercando informazioni sulla qualità del servizio ferroviario nel tuo Paese. Per trovarlo usi: 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7" name="Google Shape;217;p5"/>
            <p:cNvCxnSpPr/>
            <p:nvPr/>
          </p:nvCxnSpPr>
          <p:spPr>
            <a:xfrm>
              <a:off x="0" y="1338236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18" name="Google Shape;218;p5"/>
            <p:cNvSpPr/>
            <p:nvPr/>
          </p:nvSpPr>
          <p:spPr>
            <a:xfrm>
              <a:off x="0" y="1338236"/>
              <a:ext cx="10086975" cy="97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0" y="1338236"/>
              <a:ext cx="10086975" cy="974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Google Chrome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5"/>
            <p:cNvCxnSpPr/>
            <p:nvPr/>
          </p:nvCxnSpPr>
          <p:spPr>
            <a:xfrm>
              <a:off x="0" y="2313071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21" name="Google Shape;221;p5"/>
            <p:cNvSpPr/>
            <p:nvPr/>
          </p:nvSpPr>
          <p:spPr>
            <a:xfrm>
              <a:off x="0" y="2313071"/>
              <a:ext cx="10086975" cy="1141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0" y="2313071"/>
              <a:ext cx="10086975" cy="1141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Enit (Agenzia Nazionale Turismo)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3" name="Google Shape;223;p5"/>
            <p:cNvCxnSpPr/>
            <p:nvPr/>
          </p:nvCxnSpPr>
          <p:spPr>
            <a:xfrm>
              <a:off x="0" y="3454564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24" name="Google Shape;224;p5"/>
            <p:cNvSpPr/>
            <p:nvPr/>
          </p:nvSpPr>
          <p:spPr>
            <a:xfrm>
              <a:off x="0" y="3454564"/>
              <a:ext cx="10086975" cy="1141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0" y="3454564"/>
              <a:ext cx="10086975" cy="1141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Google Drive</a:t>
              </a:r>
              <a:endParaRPr/>
            </a:p>
          </p:txBody>
        </p:sp>
      </p:grpSp>
      <p:sp>
        <p:nvSpPr>
          <p:cNvPr id="226" name="Google Shape;226;p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>
            <p:ph type="title"/>
          </p:nvPr>
        </p:nvSpPr>
        <p:spPr>
          <a:xfrm>
            <a:off x="125866" y="1588557"/>
            <a:ext cx="9446760" cy="3107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1.2 </a:t>
            </a:r>
            <a:r>
              <a:rPr b="1" lang="it-IT" sz="4800" cap="small">
                <a:solidFill>
                  <a:srgbClr val="2F5496"/>
                </a:solidFill>
              </a:rPr>
              <a:t>Valutare dati, informazioni e </a:t>
            </a:r>
            <a:br>
              <a:rPr b="1" lang="it-IT" sz="4800" cap="small">
                <a:solidFill>
                  <a:srgbClr val="2F5496"/>
                </a:solidFill>
              </a:rPr>
            </a:br>
            <a:r>
              <a:rPr b="1" lang="it-IT" sz="4800" cap="small">
                <a:solidFill>
                  <a:srgbClr val="2F5496"/>
                </a:solidFill>
              </a:rPr>
              <a:t>contenuti digitali</a:t>
            </a:r>
            <a:br>
              <a:rPr b="1" lang="it-IT" sz="7200" cap="small">
                <a:solidFill>
                  <a:srgbClr val="3F3F3F"/>
                </a:solidFill>
              </a:rPr>
            </a:br>
            <a:r>
              <a:rPr b="1" lang="it-IT" sz="7200" cap="small">
                <a:solidFill>
                  <a:srgbClr val="3F3F3F"/>
                </a:solidFill>
              </a:rPr>
              <a:t>   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1" l="0" r="0" t="2103"/>
          <a:stretch/>
        </p:blipFill>
        <p:spPr>
          <a:xfrm>
            <a:off x="4003735" y="2811482"/>
            <a:ext cx="3876168" cy="20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4">
            <a:alphaModFix/>
          </a:blip>
          <a:srcRect b="17358" l="12121" r="9483" t="0"/>
          <a:stretch/>
        </p:blipFill>
        <p:spPr>
          <a:xfrm>
            <a:off x="164363" y="2498745"/>
            <a:ext cx="3599651" cy="202063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/>
          <p:nvPr/>
        </p:nvSpPr>
        <p:spPr>
          <a:xfrm>
            <a:off x="125865" y="5031310"/>
            <a:ext cx="3325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https://www.edreams.it/offerte/voli/compagnia/FR/ryanair/</a:t>
            </a:r>
            <a:r>
              <a:rPr b="0" i="0" lang="it-IT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6">
            <a:alphaModFix/>
          </a:blip>
          <a:srcRect b="34222" l="5449" r="36951" t="8954"/>
          <a:stretch/>
        </p:blipFill>
        <p:spPr>
          <a:xfrm>
            <a:off x="8119624" y="2843235"/>
            <a:ext cx="4049099" cy="2128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4348238" y="5147834"/>
            <a:ext cx="30108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https://www.ryanair.com/it/it/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119624" y="5137735"/>
            <a:ext cx="3946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https://www.jetcost.it/compagnie-aeree/voli-ryanair.html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6" name="Google Shape;246;p7"/>
          <p:cNvSpPr/>
          <p:nvPr/>
        </p:nvSpPr>
        <p:spPr>
          <a:xfrm>
            <a:off x="2336800" y="1138299"/>
            <a:ext cx="805180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QUIZ DI APPRENDIMENTO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Clicca sui tre link sottostanti e poi rispondi: qual è il sito web ufficiale di Ryanair?</a:t>
            </a:r>
            <a:endParaRPr/>
          </a:p>
        </p:txBody>
      </p:sp>
      <p:sp>
        <p:nvSpPr>
          <p:cNvPr id="247" name="Google Shape;247;p7"/>
          <p:cNvSpPr txBox="1"/>
          <p:nvPr>
            <p:ph type="title"/>
          </p:nvPr>
        </p:nvSpPr>
        <p:spPr>
          <a:xfrm>
            <a:off x="2336800" y="119376"/>
            <a:ext cx="10210862" cy="608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sz="3200" cap="small">
                <a:solidFill>
                  <a:srgbClr val="2F5496"/>
                </a:solidFill>
              </a:rPr>
              <a:t>Valutare dati, informazioni e contenuti digitali</a:t>
            </a:r>
            <a:endParaRPr b="1" sz="3200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>
            <p:ph type="title"/>
          </p:nvPr>
        </p:nvSpPr>
        <p:spPr>
          <a:xfrm>
            <a:off x="542926" y="1083732"/>
            <a:ext cx="7743824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1.3 </a:t>
            </a:r>
            <a:r>
              <a:rPr b="1" lang="it-IT" sz="4800" cap="small">
                <a:solidFill>
                  <a:srgbClr val="2F5496"/>
                </a:solidFill>
              </a:rPr>
              <a:t>Gestire dati, informazioni e contenuti digitali</a:t>
            </a:r>
            <a:br>
              <a:rPr b="1" lang="it-IT" sz="7200" cap="small">
                <a:solidFill>
                  <a:srgbClr val="3F3F3F"/>
                </a:solidFill>
              </a:rPr>
            </a:br>
            <a:r>
              <a:rPr b="1" lang="it-IT" sz="7200" cap="small">
                <a:solidFill>
                  <a:srgbClr val="3F3F3F"/>
                </a:solidFill>
              </a:rPr>
              <a:t>   </a:t>
            </a: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9"/>
          <p:cNvGrpSpPr/>
          <p:nvPr/>
        </p:nvGrpSpPr>
        <p:grpSpPr>
          <a:xfrm>
            <a:off x="2039858" y="1200150"/>
            <a:ext cx="8712809" cy="5086350"/>
            <a:chOff x="0" y="0"/>
            <a:chExt cx="8712809" cy="5086350"/>
          </a:xfrm>
        </p:grpSpPr>
        <p:cxnSp>
          <p:nvCxnSpPr>
            <p:cNvPr id="262" name="Google Shape;262;p9"/>
            <p:cNvCxnSpPr/>
            <p:nvPr/>
          </p:nvCxnSpPr>
          <p:spPr>
            <a:xfrm>
              <a:off x="0" y="0"/>
              <a:ext cx="871280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63" name="Google Shape;263;p9"/>
            <p:cNvSpPr/>
            <p:nvPr/>
          </p:nvSpPr>
          <p:spPr>
            <a:xfrm>
              <a:off x="0" y="0"/>
              <a:ext cx="8712809" cy="508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0" y="0"/>
              <a:ext cx="8712809" cy="508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b="1" lang="it-IT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Associa ad ogni tipo di file che vedi nella colonna sinistra l’estensione ad esso corrispondente che vedi in colonna destra.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65" name="Google Shape;265;p9"/>
          <p:cNvGraphicFramePr/>
          <p:nvPr/>
        </p:nvGraphicFramePr>
        <p:xfrm>
          <a:off x="2133600" y="28787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{48CFB7AF-DE6F-4578-80E5-4E00F037E581}</a:tableStyleId>
              </a:tblPr>
              <a:tblGrid>
                <a:gridCol w="5296850"/>
                <a:gridCol w="2492475"/>
              </a:tblGrid>
              <a:tr h="2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di file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Estensione del file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9327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di testo modificabile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Immagine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Foglio elettronico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audio [...]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.xlsx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.docx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.mp4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.jpg</a:t>
                      </a:r>
                      <a:endParaRPr b="0" i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.mp4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6" name="Google Shape;266;p9"/>
          <p:cNvSpPr/>
          <p:nvPr/>
        </p:nvSpPr>
        <p:spPr>
          <a:xfrm>
            <a:off x="2376736" y="260687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zia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2019-04-30T06:55:33Z</dcterms:created>
  <dc:creator>Guermandi Grazia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0x0101001AE30E6302E2D04799C84E306614235B</vt:lpwstr>
  </property>
</Properties>
</file>