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5"/>
    <p:sldMasterId id="214748366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</p:sldIdLst>
  <p:sldSz cy="6858000" cx="12192000"/>
  <p:notesSz cx="66690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6" roundtripDataSignature="AMtx7mhykZMIfspr1uLjorUF2jw1tOtS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2622F49-5C6A-44BF-8FF2-F925146398A2}">
  <a:tblStyle styleId="{52622F49-5C6A-44BF-8FF2-F925146398A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20" Type="http://schemas.openxmlformats.org/officeDocument/2006/relationships/slide" Target="slides/slide1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22" Type="http://schemas.openxmlformats.org/officeDocument/2006/relationships/slide" Target="slides/slide15.xml"/><Relationship Id="rId44" Type="http://schemas.openxmlformats.org/officeDocument/2006/relationships/slide" Target="slides/slide37.xml"/><Relationship Id="rId21" Type="http://schemas.openxmlformats.org/officeDocument/2006/relationships/slide" Target="slides/slide14.xml"/><Relationship Id="rId43" Type="http://schemas.openxmlformats.org/officeDocument/2006/relationships/slide" Target="slides/slide36.xml"/><Relationship Id="rId24" Type="http://schemas.openxmlformats.org/officeDocument/2006/relationships/slide" Target="slides/slide17.xml"/><Relationship Id="rId46" Type="http://customschemas.google.com/relationships/presentationmetadata" Target="metadata"/><Relationship Id="rId23" Type="http://schemas.openxmlformats.org/officeDocument/2006/relationships/slide" Target="slides/slide16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889938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777607" y="0"/>
            <a:ext cx="2889938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:notes"/>
          <p:cNvSpPr txBox="1"/>
          <p:nvPr>
            <p:ph idx="12" type="sldNum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0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1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2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2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3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3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4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4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5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5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6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6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7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7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8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8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9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9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0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0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1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21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2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22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3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23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4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24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5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25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6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6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7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7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8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28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9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29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3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0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30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1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31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2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32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3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33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4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34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5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35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6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36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7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37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38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38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4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5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6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7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8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:notes"/>
          <p:cNvSpPr txBox="1"/>
          <p:nvPr>
            <p:ph idx="1" type="body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9:notes"/>
          <p:cNvSpPr/>
          <p:nvPr>
            <p:ph idx="2" type="sldImg"/>
          </p:nvPr>
        </p:nvSpPr>
        <p:spPr>
          <a:xfrm>
            <a:off x="357188" y="1239838"/>
            <a:ext cx="5954712" cy="33512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tito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0"/>
          <p:cNvSpPr txBox="1"/>
          <p:nvPr>
            <p:ph idx="1" type="subTitle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/>
        </p:txBody>
      </p:sp>
      <p:sp>
        <p:nvSpPr>
          <p:cNvPr id="18" name="Google Shape;18;p40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9" name="Google Shape;19;p40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0" name="Google Shape;20;p40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testo verticale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9"/>
          <p:cNvSpPr txBox="1"/>
          <p:nvPr>
            <p:ph idx="1" type="body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49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4" name="Google Shape;74;p49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5" name="Google Shape;75;p49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olo e testo verticale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0"/>
          <p:cNvSpPr txBox="1"/>
          <p:nvPr>
            <p:ph type="title"/>
          </p:nvPr>
        </p:nvSpPr>
        <p:spPr>
          <a:xfrm rot="5400000">
            <a:off x="7133431" y="1956595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0"/>
          <p:cNvSpPr txBox="1"/>
          <p:nvPr>
            <p:ph idx="1" type="body"/>
          </p:nvPr>
        </p:nvSpPr>
        <p:spPr>
          <a:xfrm rot="5400000">
            <a:off x="1799431" y="-596105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50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80" name="Google Shape;80;p50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81" name="Google Shape;81;p50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contenuto" type="obj">
  <p:cSld name="OBJEC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2"/>
          <p:cNvSpPr txBox="1"/>
          <p:nvPr>
            <p:ph type="title"/>
          </p:nvPr>
        </p:nvSpPr>
        <p:spPr>
          <a:xfrm>
            <a:off x="838200" y="921492"/>
            <a:ext cx="10515600" cy="769729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52"/>
          <p:cNvSpPr txBox="1"/>
          <p:nvPr>
            <p:ph idx="1" type="body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52"/>
          <p:cNvSpPr txBox="1"/>
          <p:nvPr>
            <p:ph idx="10" type="dt"/>
          </p:nvPr>
        </p:nvSpPr>
        <p:spPr>
          <a:xfrm>
            <a:off x="8382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52"/>
          <p:cNvSpPr txBox="1"/>
          <p:nvPr>
            <p:ph idx="11" type="ftr"/>
          </p:nvPr>
        </p:nvSpPr>
        <p:spPr>
          <a:xfrm>
            <a:off x="4038600" y="6356354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52"/>
          <p:cNvSpPr txBox="1"/>
          <p:nvPr>
            <p:ph idx="12" type="sldNum"/>
          </p:nvPr>
        </p:nvSpPr>
        <p:spPr>
          <a:xfrm>
            <a:off x="86106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stazione sezione" type="secHead">
  <p:cSld name="SECTION_HEAD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3"/>
          <p:cNvSpPr txBox="1"/>
          <p:nvPr>
            <p:ph type="title"/>
          </p:nvPr>
        </p:nvSpPr>
        <p:spPr>
          <a:xfrm>
            <a:off x="831851" y="1710269"/>
            <a:ext cx="10515600" cy="2853267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53"/>
          <p:cNvSpPr txBox="1"/>
          <p:nvPr>
            <p:ph idx="1" type="body"/>
          </p:nvPr>
        </p:nvSpPr>
        <p:spPr>
          <a:xfrm>
            <a:off x="831851" y="4588936"/>
            <a:ext cx="10515600" cy="150071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32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7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6" name="Google Shape;96;p53"/>
          <p:cNvSpPr txBox="1"/>
          <p:nvPr>
            <p:ph idx="10" type="dt"/>
          </p:nvPr>
        </p:nvSpPr>
        <p:spPr>
          <a:xfrm>
            <a:off x="8382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53"/>
          <p:cNvSpPr txBox="1"/>
          <p:nvPr>
            <p:ph idx="11" type="ftr"/>
          </p:nvPr>
        </p:nvSpPr>
        <p:spPr>
          <a:xfrm>
            <a:off x="4038600" y="6356354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53"/>
          <p:cNvSpPr txBox="1"/>
          <p:nvPr>
            <p:ph idx="12" type="sldNum"/>
          </p:nvPr>
        </p:nvSpPr>
        <p:spPr>
          <a:xfrm>
            <a:off x="86106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ue contenuti" type="twoObj">
  <p:cSld name="TWO_OBJECT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4"/>
          <p:cNvSpPr txBox="1"/>
          <p:nvPr>
            <p:ph type="title"/>
          </p:nvPr>
        </p:nvSpPr>
        <p:spPr>
          <a:xfrm>
            <a:off x="838200" y="921492"/>
            <a:ext cx="10515600" cy="769729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54"/>
          <p:cNvSpPr txBox="1"/>
          <p:nvPr>
            <p:ph idx="1" type="body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54"/>
          <p:cNvSpPr txBox="1"/>
          <p:nvPr>
            <p:ph idx="2" type="body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54"/>
          <p:cNvSpPr txBox="1"/>
          <p:nvPr>
            <p:ph idx="10" type="dt"/>
          </p:nvPr>
        </p:nvSpPr>
        <p:spPr>
          <a:xfrm>
            <a:off x="8382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54"/>
          <p:cNvSpPr txBox="1"/>
          <p:nvPr>
            <p:ph idx="11" type="ftr"/>
          </p:nvPr>
        </p:nvSpPr>
        <p:spPr>
          <a:xfrm>
            <a:off x="4038600" y="6356354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54"/>
          <p:cNvSpPr txBox="1"/>
          <p:nvPr>
            <p:ph idx="12" type="sldNum"/>
          </p:nvPr>
        </p:nvSpPr>
        <p:spPr>
          <a:xfrm>
            <a:off x="86106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fronto" type="twoTxTwoObj">
  <p:cSld name="TWO_OBJECTS_WITH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5"/>
          <p:cNvSpPr txBox="1"/>
          <p:nvPr>
            <p:ph type="title"/>
          </p:nvPr>
        </p:nvSpPr>
        <p:spPr>
          <a:xfrm>
            <a:off x="840317" y="366188"/>
            <a:ext cx="10515600" cy="132503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55"/>
          <p:cNvSpPr txBox="1"/>
          <p:nvPr>
            <p:ph idx="1" type="body"/>
          </p:nvPr>
        </p:nvSpPr>
        <p:spPr>
          <a:xfrm>
            <a:off x="840319" y="1680634"/>
            <a:ext cx="5158316" cy="8255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3200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700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100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100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100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100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100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100"/>
            </a:lvl9pPr>
          </a:lstStyle>
          <a:p/>
        </p:txBody>
      </p:sp>
      <p:sp>
        <p:nvSpPr>
          <p:cNvPr id="109" name="Google Shape;109;p55"/>
          <p:cNvSpPr txBox="1"/>
          <p:nvPr>
            <p:ph idx="2" type="body"/>
          </p:nvPr>
        </p:nvSpPr>
        <p:spPr>
          <a:xfrm>
            <a:off x="840319" y="2506133"/>
            <a:ext cx="5158316" cy="36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55"/>
          <p:cNvSpPr txBox="1"/>
          <p:nvPr>
            <p:ph idx="3" type="body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3200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700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100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100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100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100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100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100"/>
            </a:lvl9pPr>
          </a:lstStyle>
          <a:p/>
        </p:txBody>
      </p:sp>
      <p:sp>
        <p:nvSpPr>
          <p:cNvPr id="111" name="Google Shape;111;p55"/>
          <p:cNvSpPr txBox="1"/>
          <p:nvPr>
            <p:ph idx="4" type="body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55"/>
          <p:cNvSpPr txBox="1"/>
          <p:nvPr>
            <p:ph idx="10" type="dt"/>
          </p:nvPr>
        </p:nvSpPr>
        <p:spPr>
          <a:xfrm>
            <a:off x="8382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55"/>
          <p:cNvSpPr txBox="1"/>
          <p:nvPr>
            <p:ph idx="11" type="ftr"/>
          </p:nvPr>
        </p:nvSpPr>
        <p:spPr>
          <a:xfrm>
            <a:off x="4038600" y="6356354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55"/>
          <p:cNvSpPr txBox="1"/>
          <p:nvPr>
            <p:ph idx="12" type="sldNum"/>
          </p:nvPr>
        </p:nvSpPr>
        <p:spPr>
          <a:xfrm>
            <a:off x="86106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titolo" type="titleOnly">
  <p:cSld name="TITLE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6"/>
          <p:cNvSpPr txBox="1"/>
          <p:nvPr>
            <p:ph type="title"/>
          </p:nvPr>
        </p:nvSpPr>
        <p:spPr>
          <a:xfrm>
            <a:off x="838200" y="921492"/>
            <a:ext cx="10515600" cy="769729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56"/>
          <p:cNvSpPr txBox="1"/>
          <p:nvPr>
            <p:ph idx="10" type="dt"/>
          </p:nvPr>
        </p:nvSpPr>
        <p:spPr>
          <a:xfrm>
            <a:off x="8382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56"/>
          <p:cNvSpPr txBox="1"/>
          <p:nvPr>
            <p:ph idx="11" type="ftr"/>
          </p:nvPr>
        </p:nvSpPr>
        <p:spPr>
          <a:xfrm>
            <a:off x="4038600" y="6356354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56"/>
          <p:cNvSpPr txBox="1"/>
          <p:nvPr>
            <p:ph idx="12" type="sldNum"/>
          </p:nvPr>
        </p:nvSpPr>
        <p:spPr>
          <a:xfrm>
            <a:off x="86106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uota" type="blank">
  <p:cSld name="BLANK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7"/>
          <p:cNvSpPr txBox="1"/>
          <p:nvPr>
            <p:ph idx="10" type="dt"/>
          </p:nvPr>
        </p:nvSpPr>
        <p:spPr>
          <a:xfrm>
            <a:off x="8382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57"/>
          <p:cNvSpPr txBox="1"/>
          <p:nvPr>
            <p:ph idx="11" type="ftr"/>
          </p:nvPr>
        </p:nvSpPr>
        <p:spPr>
          <a:xfrm>
            <a:off x="4038600" y="6356354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57"/>
          <p:cNvSpPr txBox="1"/>
          <p:nvPr>
            <p:ph idx="12" type="sldNum"/>
          </p:nvPr>
        </p:nvSpPr>
        <p:spPr>
          <a:xfrm>
            <a:off x="86106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to con didascalia" type="objTx">
  <p:cSld name="OBJECT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8"/>
          <p:cNvSpPr txBox="1"/>
          <p:nvPr>
            <p:ph type="title"/>
          </p:nvPr>
        </p:nvSpPr>
        <p:spPr>
          <a:xfrm>
            <a:off x="840321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58"/>
          <p:cNvSpPr txBox="1"/>
          <p:nvPr>
            <p:ph idx="1" type="body"/>
          </p:nvPr>
        </p:nvSpPr>
        <p:spPr>
          <a:xfrm>
            <a:off x="5183717" y="988487"/>
            <a:ext cx="6172200" cy="487256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300"/>
            </a:lvl1pPr>
            <a:lvl2pPr indent="-4064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00"/>
            </a:lvl2pPr>
            <a:lvl3pPr indent="-3810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indent="-355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700"/>
            </a:lvl4pPr>
            <a:lvl5pPr indent="-355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700"/>
            </a:lvl5pPr>
            <a:lvl6pPr indent="-355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700"/>
            </a:lvl6pPr>
            <a:lvl7pPr indent="-355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700"/>
            </a:lvl7pPr>
            <a:lvl8pPr indent="-355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700"/>
            </a:lvl8pPr>
            <a:lvl9pPr indent="-355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700"/>
            </a:lvl9pPr>
          </a:lstStyle>
          <a:p/>
        </p:txBody>
      </p:sp>
      <p:sp>
        <p:nvSpPr>
          <p:cNvPr id="127" name="Google Shape;127;p58"/>
          <p:cNvSpPr txBox="1"/>
          <p:nvPr>
            <p:ph idx="2" type="body"/>
          </p:nvPr>
        </p:nvSpPr>
        <p:spPr>
          <a:xfrm>
            <a:off x="840321" y="2057400"/>
            <a:ext cx="3932767" cy="381211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900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/>
            </a:lvl9pPr>
          </a:lstStyle>
          <a:p/>
        </p:txBody>
      </p:sp>
      <p:sp>
        <p:nvSpPr>
          <p:cNvPr id="128" name="Google Shape;128;p58"/>
          <p:cNvSpPr txBox="1"/>
          <p:nvPr>
            <p:ph idx="10" type="dt"/>
          </p:nvPr>
        </p:nvSpPr>
        <p:spPr>
          <a:xfrm>
            <a:off x="8382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58"/>
          <p:cNvSpPr txBox="1"/>
          <p:nvPr>
            <p:ph idx="11" type="ftr"/>
          </p:nvPr>
        </p:nvSpPr>
        <p:spPr>
          <a:xfrm>
            <a:off x="4038600" y="6356354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58"/>
          <p:cNvSpPr txBox="1"/>
          <p:nvPr>
            <p:ph idx="12" type="sldNum"/>
          </p:nvPr>
        </p:nvSpPr>
        <p:spPr>
          <a:xfrm>
            <a:off x="86106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magine con didascalia" type="picTx">
  <p:cSld name="PICTURE_WITH_CAPTION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9"/>
          <p:cNvSpPr txBox="1"/>
          <p:nvPr>
            <p:ph type="title"/>
          </p:nvPr>
        </p:nvSpPr>
        <p:spPr>
          <a:xfrm>
            <a:off x="840321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59"/>
          <p:cNvSpPr/>
          <p:nvPr>
            <p:ph idx="2" type="pic"/>
          </p:nvPr>
        </p:nvSpPr>
        <p:spPr>
          <a:xfrm>
            <a:off x="5183717" y="988487"/>
            <a:ext cx="6172200" cy="487256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59"/>
          <p:cNvSpPr txBox="1"/>
          <p:nvPr>
            <p:ph idx="1" type="body"/>
          </p:nvPr>
        </p:nvSpPr>
        <p:spPr>
          <a:xfrm>
            <a:off x="840321" y="2057400"/>
            <a:ext cx="3932767" cy="381211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900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/>
            </a:lvl9pPr>
          </a:lstStyle>
          <a:p/>
        </p:txBody>
      </p:sp>
      <p:sp>
        <p:nvSpPr>
          <p:cNvPr id="135" name="Google Shape;135;p59"/>
          <p:cNvSpPr txBox="1"/>
          <p:nvPr>
            <p:ph idx="10" type="dt"/>
          </p:nvPr>
        </p:nvSpPr>
        <p:spPr>
          <a:xfrm>
            <a:off x="8382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59"/>
          <p:cNvSpPr txBox="1"/>
          <p:nvPr>
            <p:ph idx="11" type="ftr"/>
          </p:nvPr>
        </p:nvSpPr>
        <p:spPr>
          <a:xfrm>
            <a:off x="4038600" y="6356354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59"/>
          <p:cNvSpPr txBox="1"/>
          <p:nvPr>
            <p:ph idx="12" type="sldNum"/>
          </p:nvPr>
        </p:nvSpPr>
        <p:spPr>
          <a:xfrm>
            <a:off x="86106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contenut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9BBB"/>
              </a:buClr>
              <a:buSzPts val="2700"/>
              <a:buFont typeface="Calibri"/>
              <a:buNone/>
              <a:defRPr b="1" sz="3600">
                <a:solidFill>
                  <a:srgbClr val="489BB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1"/>
          <p:cNvSpPr txBox="1"/>
          <p:nvPr>
            <p:ph idx="1" type="body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4" name="Google Shape;24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06" y="0"/>
            <a:ext cx="121883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testo verticale" type="vertTx">
  <p:cSld name="VERTICAL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0"/>
          <p:cNvSpPr txBox="1"/>
          <p:nvPr>
            <p:ph type="title"/>
          </p:nvPr>
        </p:nvSpPr>
        <p:spPr>
          <a:xfrm>
            <a:off x="838200" y="921492"/>
            <a:ext cx="10515600" cy="769729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60"/>
          <p:cNvSpPr txBox="1"/>
          <p:nvPr>
            <p:ph idx="1" type="body"/>
          </p:nvPr>
        </p:nvSpPr>
        <p:spPr>
          <a:xfrm rot="5400000">
            <a:off x="3921128" y="-1256241"/>
            <a:ext cx="4349749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60"/>
          <p:cNvSpPr txBox="1"/>
          <p:nvPr>
            <p:ph idx="10" type="dt"/>
          </p:nvPr>
        </p:nvSpPr>
        <p:spPr>
          <a:xfrm>
            <a:off x="8382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60"/>
          <p:cNvSpPr txBox="1"/>
          <p:nvPr>
            <p:ph idx="11" type="ftr"/>
          </p:nvPr>
        </p:nvSpPr>
        <p:spPr>
          <a:xfrm>
            <a:off x="4038600" y="6356354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60"/>
          <p:cNvSpPr txBox="1"/>
          <p:nvPr>
            <p:ph idx="12" type="sldNum"/>
          </p:nvPr>
        </p:nvSpPr>
        <p:spPr>
          <a:xfrm>
            <a:off x="86106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olo e testo verticale" type="vertTitleAndTx">
  <p:cSld name="VERTICAL_TITLE_AND_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1"/>
          <p:cNvSpPr txBox="1"/>
          <p:nvPr>
            <p:ph type="title"/>
          </p:nvPr>
        </p:nvSpPr>
        <p:spPr>
          <a:xfrm rot="5400000">
            <a:off x="7134229" y="1956859"/>
            <a:ext cx="5810249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61"/>
          <p:cNvSpPr txBox="1"/>
          <p:nvPr>
            <p:ph idx="1" type="body"/>
          </p:nvPr>
        </p:nvSpPr>
        <p:spPr>
          <a:xfrm rot="5400000">
            <a:off x="1774828" y="-570441"/>
            <a:ext cx="5810249" cy="76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61"/>
          <p:cNvSpPr txBox="1"/>
          <p:nvPr>
            <p:ph idx="10" type="dt"/>
          </p:nvPr>
        </p:nvSpPr>
        <p:spPr>
          <a:xfrm>
            <a:off x="8382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61"/>
          <p:cNvSpPr txBox="1"/>
          <p:nvPr>
            <p:ph idx="11" type="ftr"/>
          </p:nvPr>
        </p:nvSpPr>
        <p:spPr>
          <a:xfrm>
            <a:off x="4038600" y="6356354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61"/>
          <p:cNvSpPr txBox="1"/>
          <p:nvPr>
            <p:ph idx="12" type="sldNum"/>
          </p:nvPr>
        </p:nvSpPr>
        <p:spPr>
          <a:xfrm>
            <a:off x="8610600" y="6356354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stazione sezione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2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2"/>
          <p:cNvSpPr txBox="1"/>
          <p:nvPr>
            <p:ph idx="1" type="body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42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9" name="Google Shape;29;p42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30" name="Google Shape;30;p42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ue contenuti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3"/>
          <p:cNvSpPr txBox="1"/>
          <p:nvPr>
            <p:ph idx="1" type="body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43"/>
          <p:cNvSpPr txBox="1"/>
          <p:nvPr>
            <p:ph idx="2" type="body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43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36" name="Google Shape;36;p43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37" name="Google Shape;37;p43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fronto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4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600"/>
            </a:lvl9pPr>
          </a:lstStyle>
          <a:p/>
        </p:txBody>
      </p:sp>
      <p:sp>
        <p:nvSpPr>
          <p:cNvPr id="41" name="Google Shape;41;p44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44"/>
          <p:cNvSpPr txBox="1"/>
          <p:nvPr>
            <p:ph idx="3" type="body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600"/>
            </a:lvl9pPr>
          </a:lstStyle>
          <a:p/>
        </p:txBody>
      </p:sp>
      <p:sp>
        <p:nvSpPr>
          <p:cNvPr id="43" name="Google Shape;43;p44"/>
          <p:cNvSpPr txBox="1"/>
          <p:nvPr>
            <p:ph idx="4" type="body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44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5" name="Google Shape;45;p44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6" name="Google Shape;46;p44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titolo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5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0" name="Google Shape;50;p45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1" name="Google Shape;51;p45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uota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6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4" name="Google Shape;54;p46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5" name="Google Shape;55;p46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to con didascalia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7"/>
          <p:cNvSpPr txBox="1"/>
          <p:nvPr>
            <p:ph idx="1" type="body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indent="-3619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indent="-3238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indent="-3238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indent="-3238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indent="-3238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/>
        </p:txBody>
      </p:sp>
      <p:sp>
        <p:nvSpPr>
          <p:cNvPr id="59" name="Google Shape;59;p47"/>
          <p:cNvSpPr txBox="1"/>
          <p:nvPr>
            <p:ph idx="2" type="body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9pPr>
          </a:lstStyle>
          <a:p/>
        </p:txBody>
      </p:sp>
      <p:sp>
        <p:nvSpPr>
          <p:cNvPr id="60" name="Google Shape;60;p47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61" name="Google Shape;61;p47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62" name="Google Shape;62;p47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magine con didascalia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8"/>
          <p:cNvSpPr/>
          <p:nvPr>
            <p:ph idx="2" type="pic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48"/>
          <p:cNvSpPr txBox="1"/>
          <p:nvPr>
            <p:ph idx="1" type="body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9pPr>
          </a:lstStyle>
          <a:p/>
        </p:txBody>
      </p:sp>
      <p:sp>
        <p:nvSpPr>
          <p:cNvPr id="67" name="Google Shape;67;p48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68" name="Google Shape;68;p48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69" name="Google Shape;69;p48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9"/>
          <p:cNvSpPr txBox="1"/>
          <p:nvPr>
            <p:ph idx="1" type="body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9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9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9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5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406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51"/>
          <p:cNvSpPr txBox="1"/>
          <p:nvPr>
            <p:ph type="title"/>
          </p:nvPr>
        </p:nvSpPr>
        <p:spPr>
          <a:xfrm>
            <a:off x="838200" y="921490"/>
            <a:ext cx="10515600" cy="769729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51"/>
          <p:cNvSpPr txBox="1"/>
          <p:nvPr>
            <p:ph idx="1" type="body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51"/>
          <p:cNvSpPr txBox="1"/>
          <p:nvPr/>
        </p:nvSpPr>
        <p:spPr>
          <a:xfrm>
            <a:off x="321993" y="683684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/>
          <a:p>
            <a:pPr indent="0" lvl="0" marL="0" marR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t/>
            </a:r>
            <a:endParaRPr b="1" sz="3300">
              <a:solidFill>
                <a:srgbClr val="4E9C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paneeinternet.it/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hyperlink" Target="mailto:rhd@brunet.bn" TargetMode="External"/><Relationship Id="rId4" Type="http://schemas.openxmlformats.org/officeDocument/2006/relationships/hyperlink" Target="mailto:base.line@aol.com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hyperlink" Target="https://www.edreams.it/offerte/voli/compagnia/FR/ryanair/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s://www.ryanair.com/it/it/" TargetMode="External"/><Relationship Id="rId8" Type="http://schemas.openxmlformats.org/officeDocument/2006/relationships/hyperlink" Target="https://www.jetcost.it/compagnie-aeree/voli-ryanair.htm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"/>
          <p:cNvSpPr txBox="1"/>
          <p:nvPr>
            <p:ph type="ctrTitle"/>
          </p:nvPr>
        </p:nvSpPr>
        <p:spPr>
          <a:xfrm>
            <a:off x="5867400" y="1514475"/>
            <a:ext cx="6232930" cy="3124199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1" lang="it-IT" sz="4400">
                <a:solidFill>
                  <a:srgbClr val="4E9CBA"/>
                </a:solidFill>
              </a:rPr>
              <a:t>Esercitazioni per il corso di alfabetizzazione digitale I livello  Mobile</a:t>
            </a:r>
            <a:endParaRPr b="1" sz="2400">
              <a:solidFill>
                <a:srgbClr val="4E9CBA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10"/>
          <p:cNvGrpSpPr/>
          <p:nvPr/>
        </p:nvGrpSpPr>
        <p:grpSpPr>
          <a:xfrm>
            <a:off x="1964190" y="1871299"/>
            <a:ext cx="9007692" cy="3765406"/>
            <a:chOff x="0" y="2093"/>
            <a:chExt cx="9007692" cy="3765406"/>
          </a:xfrm>
        </p:grpSpPr>
        <p:cxnSp>
          <p:nvCxnSpPr>
            <p:cNvPr id="272" name="Google Shape;272;p10"/>
            <p:cNvCxnSpPr/>
            <p:nvPr/>
          </p:nvCxnSpPr>
          <p:spPr>
            <a:xfrm>
              <a:off x="0" y="2093"/>
              <a:ext cx="9007692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273" name="Google Shape;273;p10"/>
            <p:cNvSpPr/>
            <p:nvPr/>
          </p:nvSpPr>
          <p:spPr>
            <a:xfrm>
              <a:off x="0" y="2093"/>
              <a:ext cx="9007692" cy="1495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0"/>
            <p:cNvSpPr txBox="1"/>
            <p:nvPr/>
          </p:nvSpPr>
          <p:spPr>
            <a:xfrm>
              <a:off x="0" y="2093"/>
              <a:ext cx="9007692" cy="1495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ESERCIZIO</a:t>
              </a: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PRATICO</a:t>
              </a:r>
              <a:endPara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b="0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Gestisci file e cartelle 1</a:t>
              </a:r>
              <a:endParaRPr b="0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5" name="Google Shape;275;p10"/>
            <p:cNvCxnSpPr/>
            <p:nvPr/>
          </p:nvCxnSpPr>
          <p:spPr>
            <a:xfrm>
              <a:off x="0" y="1497962"/>
              <a:ext cx="9007692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276" name="Google Shape;276;p10"/>
            <p:cNvSpPr/>
            <p:nvPr/>
          </p:nvSpPr>
          <p:spPr>
            <a:xfrm>
              <a:off x="0" y="1497962"/>
              <a:ext cx="9007692" cy="22695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0"/>
            <p:cNvSpPr txBox="1"/>
            <p:nvPr/>
          </p:nvSpPr>
          <p:spPr>
            <a:xfrm>
              <a:off x="0" y="1497962"/>
              <a:ext cx="9007692" cy="22695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Devi salvare un file, fornito dal docente/tutor, in una cartella. Dopo avere chiuso tutte le applicazioni, ritrova il file, rinominalo, spostalo, fanne una copia, incolla e poi cancella il file.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8" name="Google Shape;278;p10"/>
          <p:cNvSpPr/>
          <p:nvPr/>
        </p:nvSpPr>
        <p:spPr>
          <a:xfrm>
            <a:off x="2795836" y="901184"/>
            <a:ext cx="80539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600" cap="small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Gestire dati, informazioni e contenuti</a:t>
            </a:r>
            <a:endParaRPr sz="36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1"/>
          <p:cNvGrpSpPr/>
          <p:nvPr/>
        </p:nvGrpSpPr>
        <p:grpSpPr>
          <a:xfrm>
            <a:off x="1609725" y="1269498"/>
            <a:ext cx="9448799" cy="4901202"/>
            <a:chOff x="0" y="367"/>
            <a:chExt cx="9448799" cy="4901202"/>
          </a:xfrm>
        </p:grpSpPr>
        <p:cxnSp>
          <p:nvCxnSpPr>
            <p:cNvPr id="284" name="Google Shape;284;p11"/>
            <p:cNvCxnSpPr/>
            <p:nvPr/>
          </p:nvCxnSpPr>
          <p:spPr>
            <a:xfrm>
              <a:off x="0" y="367"/>
              <a:ext cx="9448799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285" name="Google Shape;285;p11"/>
            <p:cNvSpPr/>
            <p:nvPr/>
          </p:nvSpPr>
          <p:spPr>
            <a:xfrm>
              <a:off x="0" y="367"/>
              <a:ext cx="9448799" cy="17151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1"/>
            <p:cNvSpPr txBox="1"/>
            <p:nvPr/>
          </p:nvSpPr>
          <p:spPr>
            <a:xfrm>
              <a:off x="0" y="367"/>
              <a:ext cx="9448799" cy="17151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ESERCIZIO</a:t>
              </a: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PRATICO</a:t>
              </a:r>
              <a:endPara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b="0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Gestisci file e cartelle 2</a:t>
              </a:r>
              <a:endParaRPr b="0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87" name="Google Shape;287;p11"/>
            <p:cNvCxnSpPr/>
            <p:nvPr/>
          </p:nvCxnSpPr>
          <p:spPr>
            <a:xfrm>
              <a:off x="0" y="1715561"/>
              <a:ext cx="9448799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288" name="Google Shape;288;p11"/>
            <p:cNvSpPr/>
            <p:nvPr/>
          </p:nvSpPr>
          <p:spPr>
            <a:xfrm>
              <a:off x="0" y="1715561"/>
              <a:ext cx="9439571" cy="31860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1"/>
            <p:cNvSpPr txBox="1"/>
            <p:nvPr/>
          </p:nvSpPr>
          <p:spPr>
            <a:xfrm>
              <a:off x="0" y="1715561"/>
              <a:ext cx="9439571" cy="31860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Devi ordinare dentro cartelle alcune fotografie, fornite dal docente, che risultano scattate in diverse stagioni degli anni 2017 e 2018. Le cartelle saranno ordinate per stagione e anno. Devi prima creare le cartelle, poi copiare i file delle foto, a seconda delle stagioni in cui sono state scattate, all’interno della cartella giusta. Poi devi riordinare i file secondo i criteri consentiti nella cartella. Alla fine devi copiare tutte le cartelle in un dispositivo esterno o su un servizio cloud storage.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0" name="Google Shape;290;p11"/>
          <p:cNvSpPr/>
          <p:nvPr/>
        </p:nvSpPr>
        <p:spPr>
          <a:xfrm>
            <a:off x="2376736" y="260687"/>
            <a:ext cx="80539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600" cap="small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Gestire dati, informazioni e contenuti</a:t>
            </a:r>
            <a:endParaRPr sz="36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2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2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2"/>
          <p:cNvSpPr txBox="1"/>
          <p:nvPr>
            <p:ph type="title"/>
          </p:nvPr>
        </p:nvSpPr>
        <p:spPr>
          <a:xfrm>
            <a:off x="1734390" y="1086645"/>
            <a:ext cx="8532300" cy="46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it-IT" sz="4800" cap="small">
                <a:solidFill>
                  <a:srgbClr val="2F5496"/>
                </a:solidFill>
              </a:rPr>
              <a:t>2.6 </a:t>
            </a:r>
            <a:r>
              <a:rPr b="1" lang="it-IT" sz="4800" cap="small">
                <a:solidFill>
                  <a:srgbClr val="2F5496"/>
                </a:solidFill>
              </a:rPr>
              <a:t>Interagire con gli altri attraverso le tecnologie digitali   </a:t>
            </a:r>
            <a:endParaRPr/>
          </a:p>
        </p:txBody>
      </p:sp>
      <p:sp>
        <p:nvSpPr>
          <p:cNvPr id="299" name="Google Shape;299;p12"/>
          <p:cNvSpPr/>
          <p:nvPr/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"/>
          <p:cNvSpPr txBox="1"/>
          <p:nvPr>
            <p:ph type="title"/>
          </p:nvPr>
        </p:nvSpPr>
        <p:spPr>
          <a:xfrm>
            <a:off x="828675" y="347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9BBB"/>
              </a:buClr>
              <a:buSzPts val="2700"/>
              <a:buFont typeface="Calibri"/>
              <a:buNone/>
            </a:pPr>
            <a:r>
              <a:rPr b="1" lang="it-IT" cap="small">
                <a:solidFill>
                  <a:srgbClr val="2F5496"/>
                </a:solidFill>
              </a:rPr>
              <a:t>Sincrono e asincrono</a:t>
            </a:r>
            <a:endParaRPr/>
          </a:p>
        </p:txBody>
      </p:sp>
      <p:sp>
        <p:nvSpPr>
          <p:cNvPr id="305" name="Google Shape;305;p13"/>
          <p:cNvSpPr/>
          <p:nvPr/>
        </p:nvSpPr>
        <p:spPr>
          <a:xfrm>
            <a:off x="3860800" y="2829944"/>
            <a:ext cx="7315200" cy="1198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6" name="Google Shape;306;p13"/>
          <p:cNvGrpSpPr/>
          <p:nvPr/>
        </p:nvGrpSpPr>
        <p:grpSpPr>
          <a:xfrm>
            <a:off x="857250" y="1421988"/>
            <a:ext cx="10696575" cy="4785548"/>
            <a:chOff x="0" y="2763"/>
            <a:chExt cx="10696575" cy="4785548"/>
          </a:xfrm>
        </p:grpSpPr>
        <p:cxnSp>
          <p:nvCxnSpPr>
            <p:cNvPr id="307" name="Google Shape;307;p13"/>
            <p:cNvCxnSpPr/>
            <p:nvPr/>
          </p:nvCxnSpPr>
          <p:spPr>
            <a:xfrm>
              <a:off x="0" y="2763"/>
              <a:ext cx="1069657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308" name="Google Shape;308;p13"/>
            <p:cNvSpPr/>
            <p:nvPr/>
          </p:nvSpPr>
          <p:spPr>
            <a:xfrm>
              <a:off x="0" y="2763"/>
              <a:ext cx="10696575" cy="15150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3"/>
            <p:cNvSpPr txBox="1"/>
            <p:nvPr/>
          </p:nvSpPr>
          <p:spPr>
            <a:xfrm>
              <a:off x="0" y="2763"/>
              <a:ext cx="10696575" cy="15150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QUIZ DI APPRENDIMENTO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Classifica ognuno dei mezzi di comunicazione scrivendo fra le parentesi quadre la lettera S se sincrono e la lettera A se asincrono</a:t>
              </a:r>
              <a:r>
                <a:rPr lang="it-IT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10" name="Google Shape;310;p13"/>
            <p:cNvCxnSpPr/>
            <p:nvPr/>
          </p:nvCxnSpPr>
          <p:spPr>
            <a:xfrm>
              <a:off x="0" y="1517841"/>
              <a:ext cx="1069657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311" name="Google Shape;311;p13"/>
            <p:cNvSpPr/>
            <p:nvPr/>
          </p:nvSpPr>
          <p:spPr>
            <a:xfrm>
              <a:off x="0" y="1517841"/>
              <a:ext cx="10696575" cy="3270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3"/>
            <p:cNvSpPr txBox="1"/>
            <p:nvPr/>
          </p:nvSpPr>
          <p:spPr>
            <a:xfrm>
              <a:off x="0" y="1517841"/>
              <a:ext cx="10696575" cy="3270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Forum [  ]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Email [  ]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Blog [  ]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Video conferenza [  ]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Audio chiamata [  ]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Chat [  ]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14"/>
          <p:cNvGrpSpPr/>
          <p:nvPr/>
        </p:nvGrpSpPr>
        <p:grpSpPr>
          <a:xfrm>
            <a:off x="1676400" y="2442048"/>
            <a:ext cx="9029700" cy="2716358"/>
            <a:chOff x="0" y="23193"/>
            <a:chExt cx="9029700" cy="2716358"/>
          </a:xfrm>
        </p:grpSpPr>
        <p:cxnSp>
          <p:nvCxnSpPr>
            <p:cNvPr id="318" name="Google Shape;318;p14"/>
            <p:cNvCxnSpPr/>
            <p:nvPr/>
          </p:nvCxnSpPr>
          <p:spPr>
            <a:xfrm>
              <a:off x="0" y="23193"/>
              <a:ext cx="902970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319" name="Google Shape;319;p14"/>
            <p:cNvSpPr/>
            <p:nvPr/>
          </p:nvSpPr>
          <p:spPr>
            <a:xfrm>
              <a:off x="0" y="23193"/>
              <a:ext cx="9029700" cy="8069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4"/>
            <p:cNvSpPr txBox="1"/>
            <p:nvPr/>
          </p:nvSpPr>
          <p:spPr>
            <a:xfrm>
              <a:off x="0" y="23193"/>
              <a:ext cx="9029700" cy="8069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ESERCIZIO</a:t>
              </a: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PRATICO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1" name="Google Shape;321;p14"/>
            <p:cNvCxnSpPr/>
            <p:nvPr/>
          </p:nvCxnSpPr>
          <p:spPr>
            <a:xfrm>
              <a:off x="0" y="830108"/>
              <a:ext cx="902970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322" name="Google Shape;322;p14"/>
            <p:cNvSpPr/>
            <p:nvPr/>
          </p:nvSpPr>
          <p:spPr>
            <a:xfrm>
              <a:off x="0" y="830108"/>
              <a:ext cx="9029700" cy="1909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4"/>
            <p:cNvSpPr txBox="1"/>
            <p:nvPr/>
          </p:nvSpPr>
          <p:spPr>
            <a:xfrm>
              <a:off x="0" y="830108"/>
              <a:ext cx="9029700" cy="1909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Devi creare alcuni contatti sullo smartphone e sul servizio cloud per la gestione dei contatti che ti ha indicato il docente.</a:t>
              </a:r>
              <a:endParaRPr/>
            </a:p>
          </p:txBody>
        </p:sp>
      </p:grpSp>
      <p:sp>
        <p:nvSpPr>
          <p:cNvPr id="324" name="Google Shape;324;p14"/>
          <p:cNvSpPr txBox="1"/>
          <p:nvPr>
            <p:ph type="title"/>
          </p:nvPr>
        </p:nvSpPr>
        <p:spPr>
          <a:xfrm>
            <a:off x="828675" y="347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it-IT" cap="small">
                <a:solidFill>
                  <a:srgbClr val="2F5496"/>
                </a:solidFill>
              </a:rPr>
              <a:t>Creare e salvare contatti</a:t>
            </a:r>
            <a:endParaRPr b="1" cap="small">
              <a:solidFill>
                <a:srgbClr val="2F549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15"/>
          <p:cNvGrpSpPr/>
          <p:nvPr/>
        </p:nvGrpSpPr>
        <p:grpSpPr>
          <a:xfrm>
            <a:off x="1676400" y="2442048"/>
            <a:ext cx="9029700" cy="2706826"/>
            <a:chOff x="0" y="23193"/>
            <a:chExt cx="9029700" cy="2706826"/>
          </a:xfrm>
        </p:grpSpPr>
        <p:cxnSp>
          <p:nvCxnSpPr>
            <p:cNvPr id="330" name="Google Shape;330;p15"/>
            <p:cNvCxnSpPr/>
            <p:nvPr/>
          </p:nvCxnSpPr>
          <p:spPr>
            <a:xfrm>
              <a:off x="0" y="23193"/>
              <a:ext cx="902970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331" name="Google Shape;331;p15"/>
            <p:cNvSpPr/>
            <p:nvPr/>
          </p:nvSpPr>
          <p:spPr>
            <a:xfrm>
              <a:off x="0" y="23193"/>
              <a:ext cx="9029700" cy="8069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5"/>
            <p:cNvSpPr txBox="1"/>
            <p:nvPr/>
          </p:nvSpPr>
          <p:spPr>
            <a:xfrm>
              <a:off x="0" y="23193"/>
              <a:ext cx="9029700" cy="8069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ESERCIZIO</a:t>
              </a: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PRATICO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3" name="Google Shape;333;p15"/>
            <p:cNvCxnSpPr/>
            <p:nvPr/>
          </p:nvCxnSpPr>
          <p:spPr>
            <a:xfrm>
              <a:off x="0" y="830108"/>
              <a:ext cx="902970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334" name="Google Shape;334;p15"/>
            <p:cNvSpPr/>
            <p:nvPr/>
          </p:nvSpPr>
          <p:spPr>
            <a:xfrm>
              <a:off x="0" y="820576"/>
              <a:ext cx="9029700" cy="1909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5"/>
            <p:cNvSpPr txBox="1"/>
            <p:nvPr/>
          </p:nvSpPr>
          <p:spPr>
            <a:xfrm>
              <a:off x="0" y="820576"/>
              <a:ext cx="9029700" cy="1909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Devi fare una videochiamata ad un tuo collega usando il servizio che ti ha indicato il docente.</a:t>
              </a:r>
              <a:r>
                <a:rPr b="0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6" name="Google Shape;336;p15"/>
          <p:cNvSpPr txBox="1"/>
          <p:nvPr>
            <p:ph type="title"/>
          </p:nvPr>
        </p:nvSpPr>
        <p:spPr>
          <a:xfrm>
            <a:off x="828675" y="347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it-IT" cap="small">
                <a:solidFill>
                  <a:srgbClr val="2F5496"/>
                </a:solidFill>
              </a:rPr>
              <a:t>Videochiamate</a:t>
            </a:r>
            <a:endParaRPr b="1" cap="small">
              <a:solidFill>
                <a:srgbClr val="2F549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16"/>
          <p:cNvGrpSpPr/>
          <p:nvPr/>
        </p:nvGrpSpPr>
        <p:grpSpPr>
          <a:xfrm>
            <a:off x="1676400" y="2442048"/>
            <a:ext cx="9029700" cy="2706826"/>
            <a:chOff x="0" y="23193"/>
            <a:chExt cx="9029700" cy="2706826"/>
          </a:xfrm>
        </p:grpSpPr>
        <p:cxnSp>
          <p:nvCxnSpPr>
            <p:cNvPr id="342" name="Google Shape;342;p16"/>
            <p:cNvCxnSpPr/>
            <p:nvPr/>
          </p:nvCxnSpPr>
          <p:spPr>
            <a:xfrm>
              <a:off x="0" y="23193"/>
              <a:ext cx="902970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343" name="Google Shape;343;p16"/>
            <p:cNvSpPr/>
            <p:nvPr/>
          </p:nvSpPr>
          <p:spPr>
            <a:xfrm>
              <a:off x="0" y="23193"/>
              <a:ext cx="9029700" cy="8069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6"/>
            <p:cNvSpPr txBox="1"/>
            <p:nvPr/>
          </p:nvSpPr>
          <p:spPr>
            <a:xfrm>
              <a:off x="0" y="23193"/>
              <a:ext cx="9029700" cy="8069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ESERCIZIO</a:t>
              </a: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PRATICO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5" name="Google Shape;345;p16"/>
            <p:cNvCxnSpPr/>
            <p:nvPr/>
          </p:nvCxnSpPr>
          <p:spPr>
            <a:xfrm>
              <a:off x="0" y="830108"/>
              <a:ext cx="902970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346" name="Google Shape;346;p16"/>
            <p:cNvSpPr/>
            <p:nvPr/>
          </p:nvSpPr>
          <p:spPr>
            <a:xfrm>
              <a:off x="0" y="820576"/>
              <a:ext cx="9029700" cy="1909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6"/>
            <p:cNvSpPr txBox="1"/>
            <p:nvPr/>
          </p:nvSpPr>
          <p:spPr>
            <a:xfrm>
              <a:off x="0" y="820576"/>
              <a:ext cx="9029700" cy="1909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Devi creare un account su servizi online scelti dal docente.</a:t>
              </a:r>
              <a:r>
                <a:rPr b="0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8" name="Google Shape;348;p16"/>
          <p:cNvSpPr txBox="1"/>
          <p:nvPr>
            <p:ph type="title"/>
          </p:nvPr>
        </p:nvSpPr>
        <p:spPr>
          <a:xfrm>
            <a:off x="828675" y="347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it-IT" cap="small">
                <a:solidFill>
                  <a:srgbClr val="2F5496"/>
                </a:solidFill>
              </a:rPr>
              <a:t>Crea un account</a:t>
            </a:r>
            <a:endParaRPr b="1" cap="small">
              <a:solidFill>
                <a:srgbClr val="2F5496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7"/>
          <p:cNvSpPr txBox="1"/>
          <p:nvPr>
            <p:ph type="title"/>
          </p:nvPr>
        </p:nvSpPr>
        <p:spPr>
          <a:xfrm>
            <a:off x="1333499" y="0"/>
            <a:ext cx="115221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it-IT" cap="small">
                <a:solidFill>
                  <a:srgbClr val="2F5496"/>
                </a:solidFill>
              </a:rPr>
              <a:t>Instant messaging</a:t>
            </a:r>
            <a:endParaRPr b="1" cap="small">
              <a:solidFill>
                <a:srgbClr val="2F5496"/>
              </a:solidFill>
            </a:endParaRPr>
          </a:p>
        </p:txBody>
      </p:sp>
      <p:grpSp>
        <p:nvGrpSpPr>
          <p:cNvPr id="355" name="Google Shape;355;p17"/>
          <p:cNvGrpSpPr/>
          <p:nvPr/>
        </p:nvGrpSpPr>
        <p:grpSpPr>
          <a:xfrm>
            <a:off x="1143000" y="1127440"/>
            <a:ext cx="10086975" cy="4593974"/>
            <a:chOff x="0" y="1712"/>
            <a:chExt cx="10086975" cy="4593974"/>
          </a:xfrm>
        </p:grpSpPr>
        <p:cxnSp>
          <p:nvCxnSpPr>
            <p:cNvPr id="356" name="Google Shape;356;p17"/>
            <p:cNvCxnSpPr/>
            <p:nvPr/>
          </p:nvCxnSpPr>
          <p:spPr>
            <a:xfrm>
              <a:off x="0" y="1712"/>
              <a:ext cx="1008697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357" name="Google Shape;357;p17"/>
            <p:cNvSpPr/>
            <p:nvPr/>
          </p:nvSpPr>
          <p:spPr>
            <a:xfrm>
              <a:off x="0" y="1712"/>
              <a:ext cx="10086975" cy="1192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7"/>
            <p:cNvSpPr txBox="1"/>
            <p:nvPr/>
          </p:nvSpPr>
          <p:spPr>
            <a:xfrm>
              <a:off x="0" y="1712"/>
              <a:ext cx="10086975" cy="1192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QUIZ DI APPRENDIMENTO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Vuoi inviare un breve messaggio ad un tuo amico, lo mandi con</a:t>
              </a:r>
              <a:r>
                <a:rPr b="0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endParaRPr b="0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9" name="Google Shape;359;p17"/>
            <p:cNvCxnSpPr/>
            <p:nvPr/>
          </p:nvCxnSpPr>
          <p:spPr>
            <a:xfrm>
              <a:off x="0" y="1193714"/>
              <a:ext cx="1008697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360" name="Google Shape;360;p17"/>
            <p:cNvSpPr/>
            <p:nvPr/>
          </p:nvSpPr>
          <p:spPr>
            <a:xfrm>
              <a:off x="0" y="1193714"/>
              <a:ext cx="10086975" cy="10179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7"/>
            <p:cNvSpPr txBox="1"/>
            <p:nvPr/>
          </p:nvSpPr>
          <p:spPr>
            <a:xfrm>
              <a:off x="0" y="1193714"/>
              <a:ext cx="10086975" cy="10179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1) </a:t>
              </a:r>
              <a:r>
                <a:rPr lang="it-IT" sz="24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Google Drive</a:t>
              </a:r>
              <a:endParaRPr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62" name="Google Shape;362;p17"/>
            <p:cNvCxnSpPr/>
            <p:nvPr/>
          </p:nvCxnSpPr>
          <p:spPr>
            <a:xfrm>
              <a:off x="0" y="2211683"/>
              <a:ext cx="1008697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363" name="Google Shape;363;p17"/>
            <p:cNvSpPr/>
            <p:nvPr/>
          </p:nvSpPr>
          <p:spPr>
            <a:xfrm>
              <a:off x="0" y="2211683"/>
              <a:ext cx="10086975" cy="1192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7"/>
            <p:cNvSpPr txBox="1"/>
            <p:nvPr/>
          </p:nvSpPr>
          <p:spPr>
            <a:xfrm>
              <a:off x="0" y="2211683"/>
              <a:ext cx="10086975" cy="1192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2) We Transfer 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65" name="Google Shape;365;p17"/>
            <p:cNvCxnSpPr/>
            <p:nvPr/>
          </p:nvCxnSpPr>
          <p:spPr>
            <a:xfrm>
              <a:off x="0" y="3403685"/>
              <a:ext cx="1008697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366" name="Google Shape;366;p17"/>
            <p:cNvSpPr/>
            <p:nvPr/>
          </p:nvSpPr>
          <p:spPr>
            <a:xfrm>
              <a:off x="0" y="3403685"/>
              <a:ext cx="10086975" cy="1192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7"/>
            <p:cNvSpPr txBox="1"/>
            <p:nvPr/>
          </p:nvSpPr>
          <p:spPr>
            <a:xfrm>
              <a:off x="0" y="3403685"/>
              <a:ext cx="10086975" cy="1192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3) WhatsApp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8" name="Google Shape;368;p1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18"/>
          <p:cNvGrpSpPr/>
          <p:nvPr/>
        </p:nvGrpSpPr>
        <p:grpSpPr>
          <a:xfrm>
            <a:off x="1676400" y="2442048"/>
            <a:ext cx="9029700" cy="2706826"/>
            <a:chOff x="0" y="23193"/>
            <a:chExt cx="9029700" cy="2706826"/>
          </a:xfrm>
        </p:grpSpPr>
        <p:cxnSp>
          <p:nvCxnSpPr>
            <p:cNvPr id="374" name="Google Shape;374;p18"/>
            <p:cNvCxnSpPr/>
            <p:nvPr/>
          </p:nvCxnSpPr>
          <p:spPr>
            <a:xfrm>
              <a:off x="0" y="23193"/>
              <a:ext cx="902970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375" name="Google Shape;375;p18"/>
            <p:cNvSpPr/>
            <p:nvPr/>
          </p:nvSpPr>
          <p:spPr>
            <a:xfrm>
              <a:off x="0" y="23193"/>
              <a:ext cx="9029700" cy="8069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8"/>
            <p:cNvSpPr txBox="1"/>
            <p:nvPr/>
          </p:nvSpPr>
          <p:spPr>
            <a:xfrm>
              <a:off x="0" y="23193"/>
              <a:ext cx="9029700" cy="8069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ESERCIZIO</a:t>
              </a:r>
              <a:r>
                <a:rPr lang="it-IT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lang="it-IT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PRATICO</a:t>
              </a:r>
              <a:endParaRPr b="1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77" name="Google Shape;377;p18"/>
            <p:cNvCxnSpPr/>
            <p:nvPr/>
          </p:nvCxnSpPr>
          <p:spPr>
            <a:xfrm>
              <a:off x="0" y="830108"/>
              <a:ext cx="902970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378" name="Google Shape;378;p18"/>
            <p:cNvSpPr/>
            <p:nvPr/>
          </p:nvSpPr>
          <p:spPr>
            <a:xfrm>
              <a:off x="0" y="820576"/>
              <a:ext cx="9029700" cy="1909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8"/>
            <p:cNvSpPr txBox="1"/>
            <p:nvPr/>
          </p:nvSpPr>
          <p:spPr>
            <a:xfrm>
              <a:off x="0" y="820576"/>
              <a:ext cx="9029700" cy="1909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Scambia messaggi con i tuoi colleghi usando una app indicata dal docente.</a:t>
              </a:r>
              <a:endParaRPr/>
            </a:p>
          </p:txBody>
        </p:sp>
      </p:grpSp>
      <p:sp>
        <p:nvSpPr>
          <p:cNvPr id="380" name="Google Shape;380;p18"/>
          <p:cNvSpPr txBox="1"/>
          <p:nvPr>
            <p:ph type="title"/>
          </p:nvPr>
        </p:nvSpPr>
        <p:spPr>
          <a:xfrm>
            <a:off x="828675" y="347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it-IT" cap="small">
                <a:solidFill>
                  <a:srgbClr val="2F5496"/>
                </a:solidFill>
              </a:rPr>
              <a:t>Instant messaging</a:t>
            </a:r>
            <a:endParaRPr b="1" cap="small">
              <a:solidFill>
                <a:srgbClr val="2F5496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9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9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9"/>
          <p:cNvSpPr txBox="1"/>
          <p:nvPr>
            <p:ph type="title"/>
          </p:nvPr>
        </p:nvSpPr>
        <p:spPr>
          <a:xfrm>
            <a:off x="790576" y="1083732"/>
            <a:ext cx="8067674" cy="4690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it-IT" sz="4800" cap="small">
                <a:solidFill>
                  <a:srgbClr val="2F5496"/>
                </a:solidFill>
              </a:rPr>
              <a:t>2.2 </a:t>
            </a:r>
            <a:r>
              <a:rPr b="1" lang="it-IT" sz="4800" cap="small">
                <a:solidFill>
                  <a:srgbClr val="2F5496"/>
                </a:solidFill>
              </a:rPr>
              <a:t>Condividere informazioni attraverso le tecnologie digitali   </a:t>
            </a:r>
            <a:endParaRPr/>
          </a:p>
        </p:txBody>
      </p:sp>
      <p:sp>
        <p:nvSpPr>
          <p:cNvPr id="389" name="Google Shape;389;p19"/>
          <p:cNvSpPr/>
          <p:nvPr/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 txBox="1"/>
          <p:nvPr>
            <p:ph type="title"/>
          </p:nvPr>
        </p:nvSpPr>
        <p:spPr>
          <a:xfrm>
            <a:off x="800100" y="1793875"/>
            <a:ext cx="8763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it-IT" sz="4800" cap="small">
                <a:solidFill>
                  <a:srgbClr val="2F5496"/>
                </a:solidFill>
              </a:rPr>
              <a:t>1.1 </a:t>
            </a:r>
            <a:r>
              <a:rPr lang="it-IT" sz="4800" cap="small">
                <a:solidFill>
                  <a:srgbClr val="2F5496"/>
                </a:solidFill>
              </a:rPr>
              <a:t>Navigare e cercare informazioni</a:t>
            </a:r>
            <a:endParaRPr sz="4800">
              <a:solidFill>
                <a:srgbClr val="2F5496"/>
              </a:solidFill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20"/>
          <p:cNvGrpSpPr/>
          <p:nvPr/>
        </p:nvGrpSpPr>
        <p:grpSpPr>
          <a:xfrm>
            <a:off x="1676400" y="2442048"/>
            <a:ext cx="9029700" cy="2706826"/>
            <a:chOff x="0" y="23193"/>
            <a:chExt cx="9029700" cy="2706826"/>
          </a:xfrm>
        </p:grpSpPr>
        <p:cxnSp>
          <p:nvCxnSpPr>
            <p:cNvPr id="395" name="Google Shape;395;p20"/>
            <p:cNvCxnSpPr/>
            <p:nvPr/>
          </p:nvCxnSpPr>
          <p:spPr>
            <a:xfrm>
              <a:off x="0" y="23193"/>
              <a:ext cx="902970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396" name="Google Shape;396;p20"/>
            <p:cNvSpPr/>
            <p:nvPr/>
          </p:nvSpPr>
          <p:spPr>
            <a:xfrm>
              <a:off x="0" y="23193"/>
              <a:ext cx="9029700" cy="8069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0"/>
            <p:cNvSpPr txBox="1"/>
            <p:nvPr/>
          </p:nvSpPr>
          <p:spPr>
            <a:xfrm>
              <a:off x="0" y="23193"/>
              <a:ext cx="9029700" cy="8069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ESERCIZIO</a:t>
              </a: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PRATICO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98" name="Google Shape;398;p20"/>
            <p:cNvCxnSpPr/>
            <p:nvPr/>
          </p:nvCxnSpPr>
          <p:spPr>
            <a:xfrm>
              <a:off x="0" y="830108"/>
              <a:ext cx="902970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399" name="Google Shape;399;p20"/>
            <p:cNvSpPr/>
            <p:nvPr/>
          </p:nvSpPr>
          <p:spPr>
            <a:xfrm>
              <a:off x="0" y="820576"/>
              <a:ext cx="9029700" cy="1909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0"/>
            <p:cNvSpPr txBox="1"/>
            <p:nvPr/>
          </p:nvSpPr>
          <p:spPr>
            <a:xfrm>
              <a:off x="0" y="820576"/>
              <a:ext cx="9029700" cy="1909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Devi allegare un file ad un messaggio che devi mandare all’indirizzo email indicato dal docente/tutor. 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Dopo, dovrai fare il download di un file allegato ad un messaggio proveniente dal medesimo indirizzo.</a:t>
              </a:r>
              <a:r>
                <a:rPr b="0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1" name="Google Shape;401;p20"/>
          <p:cNvSpPr txBox="1"/>
          <p:nvPr>
            <p:ph type="title"/>
          </p:nvPr>
        </p:nvSpPr>
        <p:spPr>
          <a:xfrm>
            <a:off x="828675" y="3479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it-IT" cap="small">
                <a:solidFill>
                  <a:srgbClr val="2F5496"/>
                </a:solidFill>
              </a:rPr>
              <a:t>Condividere file</a:t>
            </a:r>
            <a:endParaRPr b="1" cap="small">
              <a:solidFill>
                <a:srgbClr val="2F5496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it-IT" cap="small">
                <a:solidFill>
                  <a:srgbClr val="2F5496"/>
                </a:solidFill>
              </a:rPr>
              <a:t>Condividere file</a:t>
            </a:r>
            <a:endParaRPr/>
          </a:p>
        </p:txBody>
      </p:sp>
      <p:grpSp>
        <p:nvGrpSpPr>
          <p:cNvPr id="407" name="Google Shape;407;p21"/>
          <p:cNvGrpSpPr/>
          <p:nvPr/>
        </p:nvGrpSpPr>
        <p:grpSpPr>
          <a:xfrm>
            <a:off x="1276350" y="1533526"/>
            <a:ext cx="9896476" cy="4000500"/>
            <a:chOff x="0" y="0"/>
            <a:chExt cx="9896476" cy="4000500"/>
          </a:xfrm>
        </p:grpSpPr>
        <p:cxnSp>
          <p:nvCxnSpPr>
            <p:cNvPr id="408" name="Google Shape;408;p21"/>
            <p:cNvCxnSpPr/>
            <p:nvPr/>
          </p:nvCxnSpPr>
          <p:spPr>
            <a:xfrm>
              <a:off x="0" y="0"/>
              <a:ext cx="9896476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409" name="Google Shape;409;p21"/>
            <p:cNvSpPr/>
            <p:nvPr/>
          </p:nvSpPr>
          <p:spPr>
            <a:xfrm>
              <a:off x="0" y="0"/>
              <a:ext cx="9896476" cy="1000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1"/>
            <p:cNvSpPr txBox="1"/>
            <p:nvPr/>
          </p:nvSpPr>
          <p:spPr>
            <a:xfrm>
              <a:off x="0" y="0"/>
              <a:ext cx="9896476" cy="1000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ESERCIZIO</a:t>
              </a: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PRATICO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Usando un servizio cloud storage indicato dal docente, devi: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1" name="Google Shape;411;p21"/>
            <p:cNvCxnSpPr/>
            <p:nvPr/>
          </p:nvCxnSpPr>
          <p:spPr>
            <a:xfrm>
              <a:off x="0" y="1000125"/>
              <a:ext cx="9896476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412" name="Google Shape;412;p21"/>
            <p:cNvSpPr/>
            <p:nvPr/>
          </p:nvSpPr>
          <p:spPr>
            <a:xfrm>
              <a:off x="0" y="1000125"/>
              <a:ext cx="9896476" cy="1000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1"/>
            <p:cNvSpPr txBox="1"/>
            <p:nvPr/>
          </p:nvSpPr>
          <p:spPr>
            <a:xfrm>
              <a:off x="0" y="1000125"/>
              <a:ext cx="9896476" cy="1000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1) Creare una cartella;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4" name="Google Shape;414;p21"/>
            <p:cNvCxnSpPr/>
            <p:nvPr/>
          </p:nvCxnSpPr>
          <p:spPr>
            <a:xfrm>
              <a:off x="0" y="2000250"/>
              <a:ext cx="9896476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415" name="Google Shape;415;p21"/>
            <p:cNvSpPr/>
            <p:nvPr/>
          </p:nvSpPr>
          <p:spPr>
            <a:xfrm>
              <a:off x="0" y="2000250"/>
              <a:ext cx="9896476" cy="1000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1"/>
            <p:cNvSpPr txBox="1"/>
            <p:nvPr/>
          </p:nvSpPr>
          <p:spPr>
            <a:xfrm>
              <a:off x="0" y="2000250"/>
              <a:ext cx="9896476" cy="1000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2) copiare in essa alcuni file;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7" name="Google Shape;417;p21"/>
            <p:cNvCxnSpPr/>
            <p:nvPr/>
          </p:nvCxnSpPr>
          <p:spPr>
            <a:xfrm>
              <a:off x="0" y="3000375"/>
              <a:ext cx="9896476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418" name="Google Shape;418;p21"/>
            <p:cNvSpPr/>
            <p:nvPr/>
          </p:nvSpPr>
          <p:spPr>
            <a:xfrm>
              <a:off x="0" y="3000375"/>
              <a:ext cx="9896476" cy="1000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1"/>
            <p:cNvSpPr txBox="1"/>
            <p:nvPr/>
          </p:nvSpPr>
          <p:spPr>
            <a:xfrm>
              <a:off x="0" y="3000375"/>
              <a:ext cx="9896476" cy="1000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3) porre la cartella in condivisione con il docente.</a:t>
              </a:r>
              <a:endParaRPr b="0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it-IT" cap="small">
                <a:solidFill>
                  <a:srgbClr val="2F5496"/>
                </a:solidFill>
              </a:rPr>
              <a:t>Condividere via social media</a:t>
            </a:r>
            <a:endParaRPr b="1" cap="small">
              <a:solidFill>
                <a:srgbClr val="2F5496"/>
              </a:solidFill>
            </a:endParaRPr>
          </a:p>
        </p:txBody>
      </p:sp>
      <p:grpSp>
        <p:nvGrpSpPr>
          <p:cNvPr id="425" name="Google Shape;425;p22"/>
          <p:cNvGrpSpPr/>
          <p:nvPr/>
        </p:nvGrpSpPr>
        <p:grpSpPr>
          <a:xfrm>
            <a:off x="1276350" y="1535479"/>
            <a:ext cx="9896476" cy="3996592"/>
            <a:chOff x="0" y="1953"/>
            <a:chExt cx="9896476" cy="3996592"/>
          </a:xfrm>
        </p:grpSpPr>
        <p:cxnSp>
          <p:nvCxnSpPr>
            <p:cNvPr id="426" name="Google Shape;426;p22"/>
            <p:cNvCxnSpPr/>
            <p:nvPr/>
          </p:nvCxnSpPr>
          <p:spPr>
            <a:xfrm>
              <a:off x="0" y="1953"/>
              <a:ext cx="9896476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427" name="Google Shape;427;p22"/>
            <p:cNvSpPr/>
            <p:nvPr/>
          </p:nvSpPr>
          <p:spPr>
            <a:xfrm>
              <a:off x="0" y="1953"/>
              <a:ext cx="9896476" cy="13321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2"/>
            <p:cNvSpPr txBox="1"/>
            <p:nvPr/>
          </p:nvSpPr>
          <p:spPr>
            <a:xfrm>
              <a:off x="0" y="1953"/>
              <a:ext cx="9896476" cy="13321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ESERCIZIO</a:t>
              </a: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PRATICO</a:t>
              </a:r>
              <a:endParaRPr/>
            </a:p>
          </p:txBody>
        </p:sp>
        <p:cxnSp>
          <p:nvCxnSpPr>
            <p:cNvPr id="429" name="Google Shape;429;p22"/>
            <p:cNvCxnSpPr/>
            <p:nvPr/>
          </p:nvCxnSpPr>
          <p:spPr>
            <a:xfrm>
              <a:off x="0" y="1334151"/>
              <a:ext cx="9896476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430" name="Google Shape;430;p22"/>
            <p:cNvSpPr/>
            <p:nvPr/>
          </p:nvSpPr>
          <p:spPr>
            <a:xfrm>
              <a:off x="0" y="1334151"/>
              <a:ext cx="9896476" cy="13321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2"/>
            <p:cNvSpPr txBox="1"/>
            <p:nvPr/>
          </p:nvSpPr>
          <p:spPr>
            <a:xfrm>
              <a:off x="0" y="1334151"/>
              <a:ext cx="9896476" cy="13321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1) Apri una pagina internet e condividi un’immagine o il link della pagina con un tuo collega utilizzando il programma di instant messaging utilizzato nel corso.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32" name="Google Shape;432;p22"/>
            <p:cNvCxnSpPr/>
            <p:nvPr/>
          </p:nvCxnSpPr>
          <p:spPr>
            <a:xfrm>
              <a:off x="0" y="2666348"/>
              <a:ext cx="9896476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433" name="Google Shape;433;p22"/>
            <p:cNvSpPr/>
            <p:nvPr/>
          </p:nvSpPr>
          <p:spPr>
            <a:xfrm>
              <a:off x="0" y="2666348"/>
              <a:ext cx="9896476" cy="13321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2"/>
            <p:cNvSpPr txBox="1"/>
            <p:nvPr/>
          </p:nvSpPr>
          <p:spPr>
            <a:xfrm>
              <a:off x="0" y="2666348"/>
              <a:ext cx="9896476" cy="13321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2) Apri il programma mappa, cerca una biblioteca e condividi la posizione con un tuo collega utilizzando il programma di instant messaging utilizzato nel corso. 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3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23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3"/>
          <p:cNvSpPr txBox="1"/>
          <p:nvPr>
            <p:ph type="title"/>
          </p:nvPr>
        </p:nvSpPr>
        <p:spPr>
          <a:xfrm>
            <a:off x="2250500" y="1083732"/>
            <a:ext cx="8267700" cy="46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it-IT" sz="4800" cap="small">
                <a:solidFill>
                  <a:srgbClr val="2F5496"/>
                </a:solidFill>
              </a:rPr>
              <a:t>2.5 </a:t>
            </a:r>
            <a:r>
              <a:rPr b="1" lang="it-IT" sz="4800" cap="small">
                <a:solidFill>
                  <a:srgbClr val="2F5496"/>
                </a:solidFill>
              </a:rPr>
              <a:t>Esercitare la cittadinanza attraverso le tecnologie digitali   </a:t>
            </a:r>
            <a:endParaRPr/>
          </a:p>
        </p:txBody>
      </p:sp>
      <p:sp>
        <p:nvSpPr>
          <p:cNvPr id="443" name="Google Shape;443;p23"/>
          <p:cNvSpPr/>
          <p:nvPr/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4" name="Google Shape;44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865" y="167001"/>
            <a:ext cx="1838325" cy="3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it-IT" cap="small">
                <a:solidFill>
                  <a:srgbClr val="2F5496"/>
                </a:solidFill>
              </a:rPr>
              <a:t>Servizi online</a:t>
            </a:r>
            <a:endParaRPr/>
          </a:p>
        </p:txBody>
      </p:sp>
      <p:sp>
        <p:nvSpPr>
          <p:cNvPr id="450" name="Google Shape;450;p24"/>
          <p:cNvSpPr/>
          <p:nvPr/>
        </p:nvSpPr>
        <p:spPr>
          <a:xfrm>
            <a:off x="1628775" y="2413338"/>
            <a:ext cx="871537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ESERCIZIO</a:t>
            </a: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PRATICO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Devi trovare chi offre il servizio taxi nella tua città. Utilizza il motore di ricerca per produrre un elenco (anche parziale) dei soggetti che offrono il servizio.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it-IT" cap="small">
                <a:solidFill>
                  <a:srgbClr val="2F5496"/>
                </a:solidFill>
              </a:rPr>
              <a:t>Servizi online</a:t>
            </a:r>
            <a:endParaRPr/>
          </a:p>
        </p:txBody>
      </p:sp>
      <p:sp>
        <p:nvSpPr>
          <p:cNvPr id="456" name="Google Shape;456;p25"/>
          <p:cNvSpPr/>
          <p:nvPr/>
        </p:nvSpPr>
        <p:spPr>
          <a:xfrm>
            <a:off x="1628775" y="2108538"/>
            <a:ext cx="8715375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ESERCIZIO</a:t>
            </a: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PRATICO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Devi ricercare (senza acquistare) un biglietto del treno/corriera indicando città di partenza e di destinazione, il giorno e l’orario preferito per la partenza.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Trova i siti/app che offrono questo servizio distinguendo quello ufficiale da altri rivenditori.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6"/>
          <p:cNvSpPr txBox="1"/>
          <p:nvPr>
            <p:ph type="title"/>
          </p:nvPr>
        </p:nvSpPr>
        <p:spPr>
          <a:xfrm>
            <a:off x="466725" y="155575"/>
            <a:ext cx="978217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it-IT" cap="small">
                <a:solidFill>
                  <a:srgbClr val="2F5496"/>
                </a:solidFill>
              </a:rPr>
              <a:t>Compilare un modulo online</a:t>
            </a:r>
            <a:endParaRPr/>
          </a:p>
        </p:txBody>
      </p:sp>
      <p:sp>
        <p:nvSpPr>
          <p:cNvPr id="462" name="Google Shape;462;p26"/>
          <p:cNvSpPr/>
          <p:nvPr/>
        </p:nvSpPr>
        <p:spPr>
          <a:xfrm>
            <a:off x="1600199" y="2528754"/>
            <a:ext cx="921067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ESERCIZIO</a:t>
            </a: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PRATICO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Devi compilare alcuni campi di tipo testo, elenco a discesa, radio button/casella di spunta, scelta di data, ecc. per accedere ad un servizio offerto da un sito web scelto dal docente.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7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2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27"/>
          <p:cNvSpPr txBox="1"/>
          <p:nvPr>
            <p:ph type="title"/>
          </p:nvPr>
        </p:nvSpPr>
        <p:spPr>
          <a:xfrm>
            <a:off x="1703295" y="1083732"/>
            <a:ext cx="6307230" cy="4690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it-IT" sz="4800" cap="small">
                <a:solidFill>
                  <a:srgbClr val="2F5496"/>
                </a:solidFill>
              </a:rPr>
              <a:t>2.4 </a:t>
            </a:r>
            <a:r>
              <a:rPr b="1" lang="it-IT" sz="4800" cap="small">
                <a:solidFill>
                  <a:srgbClr val="2F5496"/>
                </a:solidFill>
              </a:rPr>
              <a:t>Netiquette</a:t>
            </a:r>
            <a:r>
              <a:rPr b="1" lang="it-IT" sz="7200" cap="small">
                <a:solidFill>
                  <a:srgbClr val="3F3F3F"/>
                </a:solidFill>
              </a:rPr>
              <a:t> </a:t>
            </a:r>
            <a:endParaRPr/>
          </a:p>
        </p:txBody>
      </p:sp>
      <p:sp>
        <p:nvSpPr>
          <p:cNvPr id="471" name="Google Shape;471;p27"/>
          <p:cNvSpPr/>
          <p:nvPr/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9BBB"/>
              </a:buClr>
              <a:buSzPts val="2700"/>
              <a:buFont typeface="Calibri"/>
              <a:buNone/>
            </a:pPr>
            <a:r>
              <a:rPr b="1" lang="it-IT" cap="small">
                <a:solidFill>
                  <a:srgbClr val="2F5496"/>
                </a:solidFill>
              </a:rPr>
              <a:t>Netiquette di base per email e scrittura online</a:t>
            </a:r>
            <a:endParaRPr/>
          </a:p>
        </p:txBody>
      </p:sp>
      <p:sp>
        <p:nvSpPr>
          <p:cNvPr id="477" name="Google Shape;477;p28"/>
          <p:cNvSpPr/>
          <p:nvPr/>
        </p:nvSpPr>
        <p:spPr>
          <a:xfrm>
            <a:off x="952500" y="1466493"/>
            <a:ext cx="97536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ESERCIZIO PRATICO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Leggi la seguente email e individua le scorrettezze dal punto di vista delle regole di etichetta per la gestione mail e per la scrittura:</a:t>
            </a:r>
            <a:endParaRPr/>
          </a:p>
        </p:txBody>
      </p:sp>
      <p:sp>
        <p:nvSpPr>
          <p:cNvPr id="478" name="Google Shape;478;p28"/>
          <p:cNvSpPr/>
          <p:nvPr/>
        </p:nvSpPr>
        <p:spPr>
          <a:xfrm>
            <a:off x="1045026" y="3294013"/>
            <a:ext cx="9956349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A:  direttore@banca.it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CC: moglie@emailpersonale.it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Oggetto: Caro Direttore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Caro Direttore,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mando questa lettera per avvertirla che sta per arrivare la mia RICHIESTA DI AUMENTO del fido.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confidando sulla sua cortese attenzione la saluto.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CIAO :)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9"/>
          <p:cNvSpPr txBox="1"/>
          <p:nvPr>
            <p:ph type="title"/>
          </p:nvPr>
        </p:nvSpPr>
        <p:spPr>
          <a:xfrm>
            <a:off x="838200" y="2794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9BBB"/>
              </a:buClr>
              <a:buSzPts val="2700"/>
              <a:buFont typeface="Calibri"/>
              <a:buNone/>
            </a:pPr>
            <a:r>
              <a:rPr b="1" lang="it-IT" cap="small">
                <a:solidFill>
                  <a:srgbClr val="2F5496"/>
                </a:solidFill>
              </a:rPr>
              <a:t>Netiquette di base per email e scrittura online</a:t>
            </a:r>
            <a:endParaRPr/>
          </a:p>
        </p:txBody>
      </p:sp>
      <p:grpSp>
        <p:nvGrpSpPr>
          <p:cNvPr id="484" name="Google Shape;484;p29"/>
          <p:cNvGrpSpPr/>
          <p:nvPr/>
        </p:nvGrpSpPr>
        <p:grpSpPr>
          <a:xfrm>
            <a:off x="447675" y="1716561"/>
            <a:ext cx="11306174" cy="3955876"/>
            <a:chOff x="0" y="2061"/>
            <a:chExt cx="11306174" cy="3955876"/>
          </a:xfrm>
        </p:grpSpPr>
        <p:cxnSp>
          <p:nvCxnSpPr>
            <p:cNvPr id="485" name="Google Shape;485;p29"/>
            <p:cNvCxnSpPr/>
            <p:nvPr/>
          </p:nvCxnSpPr>
          <p:spPr>
            <a:xfrm>
              <a:off x="0" y="2061"/>
              <a:ext cx="11306174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486" name="Google Shape;486;p29"/>
            <p:cNvSpPr/>
            <p:nvPr/>
          </p:nvSpPr>
          <p:spPr>
            <a:xfrm>
              <a:off x="0" y="2061"/>
              <a:ext cx="11295133" cy="13658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9"/>
            <p:cNvSpPr txBox="1"/>
            <p:nvPr/>
          </p:nvSpPr>
          <p:spPr>
            <a:xfrm>
              <a:off x="0" y="2061"/>
              <a:ext cx="11295133" cy="13658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QUIZ DI APPRENDIMENTO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b="0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 sei appena iscritto ad una community professionale online e vuoi presentarti nel forum generale. Seleziona il modo più appropriato per farlo tra le tre scelte seguenti:</a:t>
              </a:r>
              <a:endParaRPr b="0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88" name="Google Shape;488;p29"/>
            <p:cNvCxnSpPr/>
            <p:nvPr/>
          </p:nvCxnSpPr>
          <p:spPr>
            <a:xfrm>
              <a:off x="0" y="1367889"/>
              <a:ext cx="11306174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489" name="Google Shape;489;p29"/>
            <p:cNvSpPr/>
            <p:nvPr/>
          </p:nvSpPr>
          <p:spPr>
            <a:xfrm>
              <a:off x="0" y="1367889"/>
              <a:ext cx="11306174" cy="863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9"/>
            <p:cNvSpPr txBox="1"/>
            <p:nvPr/>
          </p:nvSpPr>
          <p:spPr>
            <a:xfrm>
              <a:off x="0" y="1367889"/>
              <a:ext cx="11306174" cy="863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a) HEY GENTE! È FANTASTICO FAR PARTE DI QUESTA COMMUNITY!!! SPERO CHE VI PIACERANNO I MIEI POST!! SALUTI!!!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91" name="Google Shape;491;p29"/>
            <p:cNvCxnSpPr/>
            <p:nvPr/>
          </p:nvCxnSpPr>
          <p:spPr>
            <a:xfrm>
              <a:off x="0" y="2231239"/>
              <a:ext cx="11306174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492" name="Google Shape;492;p29"/>
            <p:cNvSpPr/>
            <p:nvPr/>
          </p:nvSpPr>
          <p:spPr>
            <a:xfrm>
              <a:off x="0" y="2231239"/>
              <a:ext cx="11306174" cy="863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9"/>
            <p:cNvSpPr txBox="1"/>
            <p:nvPr/>
          </p:nvSpPr>
          <p:spPr>
            <a:xfrm>
              <a:off x="0" y="2231239"/>
              <a:ext cx="11306174" cy="863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b) Carissimi, grazie per aver accettato la mia registrazione alla community. Spero che avremo l’opportunità di discutere su molti argomenti interessanti. Buona giornata!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94" name="Google Shape;494;p29"/>
            <p:cNvCxnSpPr/>
            <p:nvPr/>
          </p:nvCxnSpPr>
          <p:spPr>
            <a:xfrm>
              <a:off x="0" y="3094588"/>
              <a:ext cx="11306174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495" name="Google Shape;495;p29"/>
            <p:cNvSpPr/>
            <p:nvPr/>
          </p:nvSpPr>
          <p:spPr>
            <a:xfrm>
              <a:off x="0" y="3094588"/>
              <a:ext cx="11306174" cy="863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9"/>
            <p:cNvSpPr txBox="1"/>
            <p:nvPr/>
          </p:nvSpPr>
          <p:spPr>
            <a:xfrm>
              <a:off x="0" y="3094588"/>
              <a:ext cx="11306174" cy="863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c) Grazie a # scubadj x l’invito. Questo Sito Web sembra fantastico!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 txBox="1"/>
          <p:nvPr>
            <p:ph type="title"/>
          </p:nvPr>
        </p:nvSpPr>
        <p:spPr>
          <a:xfrm>
            <a:off x="1400175" y="-133831"/>
            <a:ext cx="7543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9BBB"/>
              </a:buClr>
              <a:buSzPts val="2700"/>
              <a:buFont typeface="Calibri"/>
              <a:buNone/>
            </a:pPr>
            <a:r>
              <a:rPr b="1" lang="it-IT" cap="small">
                <a:solidFill>
                  <a:srgbClr val="2F5496"/>
                </a:solidFill>
              </a:rPr>
              <a:t>                  Utilizzo «preferiti»</a:t>
            </a:r>
            <a:endParaRPr b="1" cap="small">
              <a:solidFill>
                <a:srgbClr val="2F5496"/>
              </a:solidFill>
            </a:endParaRPr>
          </a:p>
        </p:txBody>
      </p:sp>
      <p:grpSp>
        <p:nvGrpSpPr>
          <p:cNvPr id="168" name="Google Shape;168;p3"/>
          <p:cNvGrpSpPr/>
          <p:nvPr/>
        </p:nvGrpSpPr>
        <p:grpSpPr>
          <a:xfrm>
            <a:off x="1419225" y="1162656"/>
            <a:ext cx="9867900" cy="4970836"/>
            <a:chOff x="0" y="606"/>
            <a:chExt cx="9867900" cy="4970836"/>
          </a:xfrm>
        </p:grpSpPr>
        <p:cxnSp>
          <p:nvCxnSpPr>
            <p:cNvPr id="169" name="Google Shape;169;p3"/>
            <p:cNvCxnSpPr/>
            <p:nvPr/>
          </p:nvCxnSpPr>
          <p:spPr>
            <a:xfrm>
              <a:off x="0" y="606"/>
              <a:ext cx="986790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70" name="Google Shape;170;p3"/>
            <p:cNvSpPr/>
            <p:nvPr/>
          </p:nvSpPr>
          <p:spPr>
            <a:xfrm>
              <a:off x="0" y="606"/>
              <a:ext cx="9867900" cy="994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3"/>
            <p:cNvSpPr txBox="1"/>
            <p:nvPr/>
          </p:nvSpPr>
          <p:spPr>
            <a:xfrm>
              <a:off x="0" y="606"/>
              <a:ext cx="9867900" cy="994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t-IT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ESERCIZIO PRATICO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b="0" i="0" lang="it-IT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Devi eseguire le successive istruzioni: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2" name="Google Shape;172;p3"/>
            <p:cNvCxnSpPr/>
            <p:nvPr/>
          </p:nvCxnSpPr>
          <p:spPr>
            <a:xfrm>
              <a:off x="0" y="994774"/>
              <a:ext cx="986790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73" name="Google Shape;173;p3"/>
            <p:cNvSpPr/>
            <p:nvPr/>
          </p:nvSpPr>
          <p:spPr>
            <a:xfrm>
              <a:off x="0" y="994774"/>
              <a:ext cx="9867900" cy="994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3"/>
            <p:cNvSpPr txBox="1"/>
            <p:nvPr/>
          </p:nvSpPr>
          <p:spPr>
            <a:xfrm>
              <a:off x="0" y="994774"/>
              <a:ext cx="9867900" cy="994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Individua le icone dei browser sul dispositivo dell’esercitazione e apri uno di essi.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5" name="Google Shape;175;p3"/>
            <p:cNvCxnSpPr/>
            <p:nvPr/>
          </p:nvCxnSpPr>
          <p:spPr>
            <a:xfrm>
              <a:off x="0" y="1988941"/>
              <a:ext cx="986790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76" name="Google Shape;176;p3"/>
            <p:cNvSpPr/>
            <p:nvPr/>
          </p:nvSpPr>
          <p:spPr>
            <a:xfrm>
              <a:off x="0" y="1988941"/>
              <a:ext cx="9867900" cy="994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"/>
            <p:cNvSpPr txBox="1"/>
            <p:nvPr/>
          </p:nvSpPr>
          <p:spPr>
            <a:xfrm>
              <a:off x="0" y="1988941"/>
              <a:ext cx="9867900" cy="994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Vai al sito </a:t>
              </a:r>
              <a:r>
                <a:rPr b="0" i="0" lang="it-IT" sz="2400" u="sng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3"/>
                </a:rPr>
                <a:t>www.paneeinternet.it</a:t>
              </a:r>
              <a:r>
                <a:rPr b="0" i="0" lang="it-IT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8" name="Google Shape;178;p3"/>
            <p:cNvCxnSpPr/>
            <p:nvPr/>
          </p:nvCxnSpPr>
          <p:spPr>
            <a:xfrm>
              <a:off x="0" y="2983108"/>
              <a:ext cx="986790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79" name="Google Shape;179;p3"/>
            <p:cNvSpPr/>
            <p:nvPr/>
          </p:nvSpPr>
          <p:spPr>
            <a:xfrm>
              <a:off x="0" y="2983108"/>
              <a:ext cx="9867900" cy="994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3"/>
            <p:cNvSpPr txBox="1"/>
            <p:nvPr/>
          </p:nvSpPr>
          <p:spPr>
            <a:xfrm>
              <a:off x="0" y="2983108"/>
              <a:ext cx="9867900" cy="994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Naviga nel sito utilizzando il menu principale, salva la pagina «il </a:t>
              </a:r>
              <a:r>
                <a:rPr b="1" i="0" lang="it-IT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progetto</a:t>
              </a:r>
              <a:r>
                <a:rPr b="0" i="0" lang="it-IT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»  nei preferiti.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1" name="Google Shape;181;p3"/>
            <p:cNvCxnSpPr/>
            <p:nvPr/>
          </p:nvCxnSpPr>
          <p:spPr>
            <a:xfrm>
              <a:off x="0" y="3977275"/>
              <a:ext cx="986790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82" name="Google Shape;182;p3"/>
            <p:cNvSpPr/>
            <p:nvPr/>
          </p:nvSpPr>
          <p:spPr>
            <a:xfrm>
              <a:off x="0" y="3977275"/>
              <a:ext cx="9867900" cy="994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"/>
            <p:cNvSpPr txBox="1"/>
            <p:nvPr/>
          </p:nvSpPr>
          <p:spPr>
            <a:xfrm>
              <a:off x="0" y="3977275"/>
              <a:ext cx="9867900" cy="994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4.  Chiudi la pagina e recupera tra i preferiti la pagina appena visitata</a:t>
              </a:r>
              <a:r>
                <a:rPr b="0" i="0" lang="it-IT" sz="2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0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30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30"/>
          <p:cNvSpPr txBox="1"/>
          <p:nvPr>
            <p:ph type="title"/>
          </p:nvPr>
        </p:nvSpPr>
        <p:spPr>
          <a:xfrm>
            <a:off x="1703295" y="1083732"/>
            <a:ext cx="6307230" cy="4690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it-IT" sz="4800" cap="small">
                <a:solidFill>
                  <a:srgbClr val="2F5496"/>
                </a:solidFill>
              </a:rPr>
              <a:t>2.1 </a:t>
            </a:r>
            <a:r>
              <a:rPr b="1" lang="it-IT" sz="4800" cap="small">
                <a:solidFill>
                  <a:srgbClr val="2F5496"/>
                </a:solidFill>
              </a:rPr>
              <a:t>Gestire l’identità digitale</a:t>
            </a:r>
            <a:r>
              <a:rPr b="1" lang="it-IT" sz="7200" cap="small">
                <a:solidFill>
                  <a:srgbClr val="3F3F3F"/>
                </a:solidFill>
              </a:rPr>
              <a:t> </a:t>
            </a:r>
            <a:endParaRPr b="1" sz="7200" cap="small">
              <a:solidFill>
                <a:srgbClr val="3F3F3F"/>
              </a:solidFill>
            </a:endParaRPr>
          </a:p>
        </p:txBody>
      </p:sp>
      <p:sp>
        <p:nvSpPr>
          <p:cNvPr id="505" name="Google Shape;505;p30"/>
          <p:cNvSpPr/>
          <p:nvPr/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Gestione sicura degli account</a:t>
            </a:r>
            <a:endParaRPr/>
          </a:p>
        </p:txBody>
      </p:sp>
      <p:grpSp>
        <p:nvGrpSpPr>
          <p:cNvPr id="511" name="Google Shape;511;p31"/>
          <p:cNvGrpSpPr/>
          <p:nvPr/>
        </p:nvGrpSpPr>
        <p:grpSpPr>
          <a:xfrm>
            <a:off x="819150" y="1540402"/>
            <a:ext cx="9963148" cy="4318945"/>
            <a:chOff x="0" y="527"/>
            <a:chExt cx="9963148" cy="4318945"/>
          </a:xfrm>
        </p:grpSpPr>
        <p:cxnSp>
          <p:nvCxnSpPr>
            <p:cNvPr id="512" name="Google Shape;512;p31"/>
            <p:cNvCxnSpPr/>
            <p:nvPr/>
          </p:nvCxnSpPr>
          <p:spPr>
            <a:xfrm>
              <a:off x="0" y="527"/>
              <a:ext cx="9963148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513" name="Google Shape;513;p31"/>
            <p:cNvSpPr/>
            <p:nvPr/>
          </p:nvSpPr>
          <p:spPr>
            <a:xfrm>
              <a:off x="0" y="527"/>
              <a:ext cx="9963148" cy="863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1"/>
            <p:cNvSpPr txBox="1"/>
            <p:nvPr/>
          </p:nvSpPr>
          <p:spPr>
            <a:xfrm>
              <a:off x="0" y="527"/>
              <a:ext cx="9963148" cy="863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ESERCIZIO</a:t>
              </a: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PRATICO</a:t>
              </a:r>
              <a:endParaRPr b="0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b="0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b="0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15" name="Google Shape;515;p31"/>
            <p:cNvCxnSpPr/>
            <p:nvPr/>
          </p:nvCxnSpPr>
          <p:spPr>
            <a:xfrm>
              <a:off x="0" y="864316"/>
              <a:ext cx="9963148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516" name="Google Shape;516;p31"/>
            <p:cNvSpPr/>
            <p:nvPr/>
          </p:nvSpPr>
          <p:spPr>
            <a:xfrm>
              <a:off x="0" y="864316"/>
              <a:ext cx="9963148" cy="863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1"/>
            <p:cNvSpPr txBox="1"/>
            <p:nvPr/>
          </p:nvSpPr>
          <p:spPr>
            <a:xfrm>
              <a:off x="0" y="864316"/>
              <a:ext cx="9963148" cy="863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1) Apri il link ad un forum che ti ha fornito il docente. 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18" name="Google Shape;518;p31"/>
            <p:cNvCxnSpPr/>
            <p:nvPr/>
          </p:nvCxnSpPr>
          <p:spPr>
            <a:xfrm>
              <a:off x="0" y="1728105"/>
              <a:ext cx="9963148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519" name="Google Shape;519;p31"/>
            <p:cNvSpPr/>
            <p:nvPr/>
          </p:nvSpPr>
          <p:spPr>
            <a:xfrm>
              <a:off x="0" y="1728105"/>
              <a:ext cx="9963148" cy="863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1"/>
            <p:cNvSpPr txBox="1"/>
            <p:nvPr/>
          </p:nvSpPr>
          <p:spPr>
            <a:xfrm>
              <a:off x="0" y="1728105"/>
              <a:ext cx="9963148" cy="863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2) Crea un account su questo forum.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1" name="Google Shape;521;p31"/>
            <p:cNvCxnSpPr/>
            <p:nvPr/>
          </p:nvCxnSpPr>
          <p:spPr>
            <a:xfrm>
              <a:off x="0" y="2591894"/>
              <a:ext cx="9963148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522" name="Google Shape;522;p31"/>
            <p:cNvSpPr/>
            <p:nvPr/>
          </p:nvSpPr>
          <p:spPr>
            <a:xfrm>
              <a:off x="0" y="2591894"/>
              <a:ext cx="9963148" cy="863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1"/>
            <p:cNvSpPr txBox="1"/>
            <p:nvPr/>
          </p:nvSpPr>
          <p:spPr>
            <a:xfrm>
              <a:off x="0" y="2591894"/>
              <a:ext cx="9963148" cy="863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3) Scegli cosa inserire nelle tue informazioni personali tenendo conto che il forum è pubblico.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4" name="Google Shape;524;p31"/>
            <p:cNvCxnSpPr/>
            <p:nvPr/>
          </p:nvCxnSpPr>
          <p:spPr>
            <a:xfrm>
              <a:off x="0" y="3455683"/>
              <a:ext cx="9963148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525" name="Google Shape;525;p31"/>
            <p:cNvSpPr/>
            <p:nvPr/>
          </p:nvSpPr>
          <p:spPr>
            <a:xfrm>
              <a:off x="0" y="3455683"/>
              <a:ext cx="9963148" cy="863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1"/>
            <p:cNvSpPr txBox="1"/>
            <p:nvPr/>
          </p:nvSpPr>
          <p:spPr>
            <a:xfrm>
              <a:off x="0" y="3455683"/>
              <a:ext cx="9963148" cy="863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4) Elimina l’account in modo permanente. 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7" name="Google Shape;527;p31"/>
          <p:cNvSpPr txBox="1"/>
          <p:nvPr/>
        </p:nvSpPr>
        <p:spPr>
          <a:xfrm>
            <a:off x="2145165" y="672584"/>
            <a:ext cx="616527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 cap="small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Gestione sicura degli account</a:t>
            </a:r>
            <a:endParaRPr b="1" sz="3200" cap="small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32"/>
          <p:cNvSpPr txBox="1"/>
          <p:nvPr>
            <p:ph type="title"/>
          </p:nvPr>
        </p:nvSpPr>
        <p:spPr>
          <a:xfrm>
            <a:off x="1895475" y="0"/>
            <a:ext cx="95059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9BBB"/>
              </a:buClr>
              <a:buSzPts val="2700"/>
              <a:buFont typeface="Calibri"/>
              <a:buNone/>
            </a:pPr>
            <a:r>
              <a:rPr b="1" lang="it-IT" cap="small">
                <a:solidFill>
                  <a:srgbClr val="2F5496"/>
                </a:solidFill>
              </a:rPr>
              <a:t>Gestione della reputazione</a:t>
            </a:r>
            <a:endParaRPr/>
          </a:p>
        </p:txBody>
      </p:sp>
      <p:grpSp>
        <p:nvGrpSpPr>
          <p:cNvPr id="534" name="Google Shape;534;p32"/>
          <p:cNvGrpSpPr/>
          <p:nvPr/>
        </p:nvGrpSpPr>
        <p:grpSpPr>
          <a:xfrm>
            <a:off x="1304925" y="1172173"/>
            <a:ext cx="9772649" cy="4901002"/>
            <a:chOff x="0" y="598"/>
            <a:chExt cx="9772649" cy="4901002"/>
          </a:xfrm>
        </p:grpSpPr>
        <p:cxnSp>
          <p:nvCxnSpPr>
            <p:cNvPr id="535" name="Google Shape;535;p32"/>
            <p:cNvCxnSpPr/>
            <p:nvPr/>
          </p:nvCxnSpPr>
          <p:spPr>
            <a:xfrm>
              <a:off x="0" y="598"/>
              <a:ext cx="9772649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536" name="Google Shape;536;p32"/>
            <p:cNvSpPr/>
            <p:nvPr/>
          </p:nvSpPr>
          <p:spPr>
            <a:xfrm>
              <a:off x="0" y="598"/>
              <a:ext cx="9772649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2"/>
            <p:cNvSpPr txBox="1"/>
            <p:nvPr/>
          </p:nvSpPr>
          <p:spPr>
            <a:xfrm>
              <a:off x="0" y="598"/>
              <a:ext cx="9772649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ESERCIZIO</a:t>
              </a: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PRATICO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b="0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0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38" name="Google Shape;538;p32"/>
            <p:cNvCxnSpPr/>
            <p:nvPr/>
          </p:nvCxnSpPr>
          <p:spPr>
            <a:xfrm>
              <a:off x="0" y="980799"/>
              <a:ext cx="9772649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539" name="Google Shape;539;p32"/>
            <p:cNvSpPr/>
            <p:nvPr/>
          </p:nvSpPr>
          <p:spPr>
            <a:xfrm>
              <a:off x="0" y="980799"/>
              <a:ext cx="9772649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2"/>
            <p:cNvSpPr txBox="1"/>
            <p:nvPr/>
          </p:nvSpPr>
          <p:spPr>
            <a:xfrm>
              <a:off x="0" y="980799"/>
              <a:ext cx="9772649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1) Vai sul motore di ricerca preferito e ricerca il tuo nome. 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41" name="Google Shape;541;p32"/>
            <p:cNvCxnSpPr/>
            <p:nvPr/>
          </p:nvCxnSpPr>
          <p:spPr>
            <a:xfrm>
              <a:off x="0" y="1960999"/>
              <a:ext cx="9772649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542" name="Google Shape;542;p32"/>
            <p:cNvSpPr/>
            <p:nvPr/>
          </p:nvSpPr>
          <p:spPr>
            <a:xfrm>
              <a:off x="0" y="1960999"/>
              <a:ext cx="9772649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2"/>
            <p:cNvSpPr txBox="1"/>
            <p:nvPr/>
          </p:nvSpPr>
          <p:spPr>
            <a:xfrm>
              <a:off x="0" y="1960999"/>
              <a:ext cx="9772649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2) Verifica se nei risultati appari anche tu e se le informazioni che ti riguardano sono appropriate per essere di dominio pubblico. 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44" name="Google Shape;544;p32"/>
            <p:cNvCxnSpPr/>
            <p:nvPr/>
          </p:nvCxnSpPr>
          <p:spPr>
            <a:xfrm>
              <a:off x="0" y="2941200"/>
              <a:ext cx="9772649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545" name="Google Shape;545;p32"/>
            <p:cNvSpPr/>
            <p:nvPr/>
          </p:nvSpPr>
          <p:spPr>
            <a:xfrm>
              <a:off x="0" y="2941200"/>
              <a:ext cx="9772649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2"/>
            <p:cNvSpPr txBox="1"/>
            <p:nvPr/>
          </p:nvSpPr>
          <p:spPr>
            <a:xfrm>
              <a:off x="0" y="2941200"/>
              <a:ext cx="9772649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3) Apri una rete social dove sei iscritto e visualizza il tuo profilo personale come se fossi non tu, ma una persona diversa (anonimo, amico, ecc.).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47" name="Google Shape;547;p32"/>
            <p:cNvCxnSpPr/>
            <p:nvPr/>
          </p:nvCxnSpPr>
          <p:spPr>
            <a:xfrm>
              <a:off x="0" y="3921400"/>
              <a:ext cx="9772649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548" name="Google Shape;548;p32"/>
            <p:cNvSpPr/>
            <p:nvPr/>
          </p:nvSpPr>
          <p:spPr>
            <a:xfrm>
              <a:off x="0" y="3921400"/>
              <a:ext cx="9772649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2"/>
            <p:cNvSpPr txBox="1"/>
            <p:nvPr/>
          </p:nvSpPr>
          <p:spPr>
            <a:xfrm>
              <a:off x="0" y="3921400"/>
              <a:ext cx="9772649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4) Verifica quali delle tue informazioni personali sono visibili a tutti. 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3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33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33"/>
          <p:cNvSpPr txBox="1"/>
          <p:nvPr>
            <p:ph type="title"/>
          </p:nvPr>
        </p:nvSpPr>
        <p:spPr>
          <a:xfrm>
            <a:off x="1045027" y="1083732"/>
            <a:ext cx="8451398" cy="4690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it-IT" sz="4800" cap="small">
                <a:solidFill>
                  <a:srgbClr val="2F5496"/>
                </a:solidFill>
              </a:rPr>
              <a:t>3.1 </a:t>
            </a:r>
            <a:r>
              <a:rPr b="1" lang="it-IT" sz="4800" cap="small">
                <a:solidFill>
                  <a:srgbClr val="2F5496"/>
                </a:solidFill>
              </a:rPr>
              <a:t>Proteggere  i dispositivi</a:t>
            </a:r>
            <a:endParaRPr b="1" sz="4800" cap="small">
              <a:solidFill>
                <a:srgbClr val="2F5496"/>
              </a:solidFill>
            </a:endParaRPr>
          </a:p>
        </p:txBody>
      </p:sp>
      <p:sp>
        <p:nvSpPr>
          <p:cNvPr id="558" name="Google Shape;558;p33"/>
          <p:cNvSpPr/>
          <p:nvPr/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Google Shape;563;p34"/>
          <p:cNvGrpSpPr/>
          <p:nvPr/>
        </p:nvGrpSpPr>
        <p:grpSpPr>
          <a:xfrm>
            <a:off x="1200150" y="1334986"/>
            <a:ext cx="10351135" cy="4897974"/>
            <a:chOff x="0" y="1981"/>
            <a:chExt cx="10351135" cy="4897974"/>
          </a:xfrm>
        </p:grpSpPr>
        <p:cxnSp>
          <p:nvCxnSpPr>
            <p:cNvPr id="564" name="Google Shape;564;p34"/>
            <p:cNvCxnSpPr/>
            <p:nvPr/>
          </p:nvCxnSpPr>
          <p:spPr>
            <a:xfrm>
              <a:off x="0" y="1981"/>
              <a:ext cx="1035113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565" name="Google Shape;565;p34"/>
            <p:cNvSpPr/>
            <p:nvPr/>
          </p:nvSpPr>
          <p:spPr>
            <a:xfrm>
              <a:off x="0" y="1981"/>
              <a:ext cx="10351135" cy="1251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4"/>
            <p:cNvSpPr txBox="1"/>
            <p:nvPr/>
          </p:nvSpPr>
          <p:spPr>
            <a:xfrm>
              <a:off x="0" y="1981"/>
              <a:ext cx="10351135" cy="1251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ESERCIZIO</a:t>
              </a: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PRATICO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Leggi la seguente email e individua gli elementi sospetti: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67" name="Google Shape;567;p34"/>
            <p:cNvCxnSpPr/>
            <p:nvPr/>
          </p:nvCxnSpPr>
          <p:spPr>
            <a:xfrm>
              <a:off x="0" y="1253468"/>
              <a:ext cx="1035113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568" name="Google Shape;568;p34"/>
            <p:cNvSpPr/>
            <p:nvPr/>
          </p:nvSpPr>
          <p:spPr>
            <a:xfrm>
              <a:off x="0" y="1253468"/>
              <a:ext cx="10341026" cy="3646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4"/>
            <p:cNvSpPr txBox="1"/>
            <p:nvPr/>
          </p:nvSpPr>
          <p:spPr>
            <a:xfrm>
              <a:off x="0" y="1253468"/>
              <a:ext cx="10341026" cy="3646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Da: Denise Warren (</a:t>
              </a:r>
              <a:r>
                <a:rPr lang="it-IT" sz="20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hlinkClick r:id="rId3"/>
                </a:rPr>
                <a:t>rhd@brunet.bn</a:t>
              </a:r>
              <a:r>
                <a:rPr lang="it-IT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it-IT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Oggeto: ACCETTA PER FAVORE LA MIA DONAZIONE !!!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it-IT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Buongiorno,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it-IT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sono la signora Denise Warren e la mia Fondazione ha deciso di donarle 1,2 milioni di dollari. Per ulteriori dettagli su come ricevere la donazione, ci mandi una mail cliccando su questo indirizzo: </a:t>
              </a:r>
              <a:r>
                <a:rPr lang="it-IT" sz="20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base.line@aol.com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it-IT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Cordiali saluti,</a:t>
              </a:r>
              <a:br>
                <a:rPr lang="it-IT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it-IT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Warren D, LLC®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it-IT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base.line@aol.com</a:t>
              </a:r>
              <a:br>
                <a:rPr lang="it-IT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it-IT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Copyright©2018 Warren D, Fondazione LLC® Tutti i diritti riservati</a:t>
              </a:r>
              <a:endParaRPr/>
            </a:p>
          </p:txBody>
        </p:sp>
      </p:grpSp>
      <p:sp>
        <p:nvSpPr>
          <p:cNvPr id="570" name="Google Shape;570;p34"/>
          <p:cNvSpPr txBox="1"/>
          <p:nvPr/>
        </p:nvSpPr>
        <p:spPr>
          <a:xfrm>
            <a:off x="2895600" y="528951"/>
            <a:ext cx="374493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 cap="small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Messaggi sospetti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5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35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35"/>
          <p:cNvSpPr txBox="1"/>
          <p:nvPr>
            <p:ph type="title"/>
          </p:nvPr>
        </p:nvSpPr>
        <p:spPr>
          <a:xfrm>
            <a:off x="1333500" y="1083732"/>
            <a:ext cx="7936763" cy="4690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it-IT" sz="4800" cap="small">
                <a:solidFill>
                  <a:srgbClr val="2F5496"/>
                </a:solidFill>
              </a:rPr>
              <a:t>3.2 </a:t>
            </a:r>
            <a:r>
              <a:rPr b="1" lang="it-IT" sz="4800" cap="small">
                <a:solidFill>
                  <a:srgbClr val="2F5496"/>
                </a:solidFill>
              </a:rPr>
              <a:t>Proteggere i dati personali e la privacy</a:t>
            </a:r>
            <a:endParaRPr/>
          </a:p>
        </p:txBody>
      </p:sp>
      <p:sp>
        <p:nvSpPr>
          <p:cNvPr id="579" name="Google Shape;579;p35"/>
          <p:cNvSpPr/>
          <p:nvPr/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it-IT" cap="small">
                <a:solidFill>
                  <a:srgbClr val="2F5496"/>
                </a:solidFill>
              </a:rPr>
              <a:t>Proteggere i dati personali</a:t>
            </a:r>
            <a:endParaRPr/>
          </a:p>
        </p:txBody>
      </p:sp>
      <p:grpSp>
        <p:nvGrpSpPr>
          <p:cNvPr id="585" name="Google Shape;585;p36"/>
          <p:cNvGrpSpPr/>
          <p:nvPr/>
        </p:nvGrpSpPr>
        <p:grpSpPr>
          <a:xfrm>
            <a:off x="1362075" y="1612139"/>
            <a:ext cx="9534525" cy="4633844"/>
            <a:chOff x="0" y="2415"/>
            <a:chExt cx="9534525" cy="4633844"/>
          </a:xfrm>
        </p:grpSpPr>
        <p:cxnSp>
          <p:nvCxnSpPr>
            <p:cNvPr id="586" name="Google Shape;586;p36"/>
            <p:cNvCxnSpPr/>
            <p:nvPr/>
          </p:nvCxnSpPr>
          <p:spPr>
            <a:xfrm>
              <a:off x="0" y="2415"/>
              <a:ext cx="953452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587" name="Google Shape;587;p36"/>
            <p:cNvSpPr/>
            <p:nvPr/>
          </p:nvSpPr>
          <p:spPr>
            <a:xfrm>
              <a:off x="0" y="2415"/>
              <a:ext cx="9525213" cy="1599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6"/>
            <p:cNvSpPr txBox="1"/>
            <p:nvPr/>
          </p:nvSpPr>
          <p:spPr>
            <a:xfrm>
              <a:off x="0" y="2415"/>
              <a:ext cx="9525213" cy="1599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QUIZ DI APPRENDIMENTO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Quali informazioni un tuo profilo pubblico dovrebbe mostrare?</a:t>
              </a:r>
              <a:endParaRPr b="0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89" name="Google Shape;589;p36"/>
            <p:cNvCxnSpPr/>
            <p:nvPr/>
          </p:nvCxnSpPr>
          <p:spPr>
            <a:xfrm>
              <a:off x="0" y="1602321"/>
              <a:ext cx="953452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590" name="Google Shape;590;p36"/>
            <p:cNvSpPr/>
            <p:nvPr/>
          </p:nvSpPr>
          <p:spPr>
            <a:xfrm>
              <a:off x="0" y="1602321"/>
              <a:ext cx="9534525" cy="1011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6"/>
            <p:cNvSpPr txBox="1"/>
            <p:nvPr/>
          </p:nvSpPr>
          <p:spPr>
            <a:xfrm>
              <a:off x="0" y="1602321"/>
              <a:ext cx="9534525" cy="1011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a) Nome, data di nascita, sesso, religione.</a:t>
              </a:r>
              <a:endParaRPr/>
            </a:p>
          </p:txBody>
        </p:sp>
        <p:cxnSp>
          <p:nvCxnSpPr>
            <p:cNvPr id="592" name="Google Shape;592;p36"/>
            <p:cNvCxnSpPr/>
            <p:nvPr/>
          </p:nvCxnSpPr>
          <p:spPr>
            <a:xfrm>
              <a:off x="0" y="2613634"/>
              <a:ext cx="953452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593" name="Google Shape;593;p36"/>
            <p:cNvSpPr/>
            <p:nvPr/>
          </p:nvSpPr>
          <p:spPr>
            <a:xfrm>
              <a:off x="0" y="2613634"/>
              <a:ext cx="9534525" cy="1011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6"/>
            <p:cNvSpPr txBox="1"/>
            <p:nvPr/>
          </p:nvSpPr>
          <p:spPr>
            <a:xfrm>
              <a:off x="0" y="2613634"/>
              <a:ext cx="9534525" cy="1011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b) Nome, numero di telefono, città.</a:t>
              </a:r>
              <a:endParaRPr/>
            </a:p>
          </p:txBody>
        </p:sp>
        <p:cxnSp>
          <p:nvCxnSpPr>
            <p:cNvPr id="595" name="Google Shape;595;p36"/>
            <p:cNvCxnSpPr/>
            <p:nvPr/>
          </p:nvCxnSpPr>
          <p:spPr>
            <a:xfrm>
              <a:off x="0" y="3624947"/>
              <a:ext cx="953452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596" name="Google Shape;596;p36"/>
            <p:cNvSpPr/>
            <p:nvPr/>
          </p:nvSpPr>
          <p:spPr>
            <a:xfrm>
              <a:off x="0" y="3624947"/>
              <a:ext cx="9534525" cy="1011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6"/>
            <p:cNvSpPr txBox="1"/>
            <p:nvPr/>
          </p:nvSpPr>
          <p:spPr>
            <a:xfrm>
              <a:off x="0" y="3624947"/>
              <a:ext cx="9534525" cy="1011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c) Nick name (soprannome), città, sport preferiti.</a:t>
              </a:r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it-IT" cap="small">
                <a:solidFill>
                  <a:srgbClr val="2F5496"/>
                </a:solidFill>
              </a:rPr>
              <a:t>Navigazione privata</a:t>
            </a:r>
            <a:endParaRPr/>
          </a:p>
        </p:txBody>
      </p:sp>
      <p:grpSp>
        <p:nvGrpSpPr>
          <p:cNvPr id="604" name="Google Shape;604;p37"/>
          <p:cNvGrpSpPr/>
          <p:nvPr/>
        </p:nvGrpSpPr>
        <p:grpSpPr>
          <a:xfrm>
            <a:off x="1400176" y="1686287"/>
            <a:ext cx="9391650" cy="4187097"/>
            <a:chOff x="0" y="363"/>
            <a:chExt cx="9391650" cy="4187097"/>
          </a:xfrm>
        </p:grpSpPr>
        <p:cxnSp>
          <p:nvCxnSpPr>
            <p:cNvPr id="605" name="Google Shape;605;p37"/>
            <p:cNvCxnSpPr/>
            <p:nvPr/>
          </p:nvCxnSpPr>
          <p:spPr>
            <a:xfrm>
              <a:off x="0" y="363"/>
              <a:ext cx="939165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606" name="Google Shape;606;p37"/>
            <p:cNvSpPr/>
            <p:nvPr/>
          </p:nvSpPr>
          <p:spPr>
            <a:xfrm>
              <a:off x="0" y="363"/>
              <a:ext cx="9391650" cy="12519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7"/>
            <p:cNvSpPr txBox="1"/>
            <p:nvPr/>
          </p:nvSpPr>
          <p:spPr>
            <a:xfrm>
              <a:off x="0" y="363"/>
              <a:ext cx="9391650" cy="12519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ESERCIZIO</a:t>
              </a:r>
              <a:r>
                <a:rPr lang="it-IT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lang="it-IT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PRATICO</a:t>
              </a:r>
              <a:endParaRPr/>
            </a:p>
          </p:txBody>
        </p:sp>
        <p:cxnSp>
          <p:nvCxnSpPr>
            <p:cNvPr id="608" name="Google Shape;608;p37"/>
            <p:cNvCxnSpPr/>
            <p:nvPr/>
          </p:nvCxnSpPr>
          <p:spPr>
            <a:xfrm>
              <a:off x="0" y="1252351"/>
              <a:ext cx="939165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609" name="Google Shape;609;p37"/>
            <p:cNvSpPr/>
            <p:nvPr/>
          </p:nvSpPr>
          <p:spPr>
            <a:xfrm>
              <a:off x="0" y="1252351"/>
              <a:ext cx="9391650" cy="908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7"/>
            <p:cNvSpPr txBox="1"/>
            <p:nvPr/>
          </p:nvSpPr>
          <p:spPr>
            <a:xfrm>
              <a:off x="0" y="1252351"/>
              <a:ext cx="9391650" cy="908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1) Usando il browser del tuo dispositivo, blocca e sblocca i cookies.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11" name="Google Shape;611;p37"/>
            <p:cNvCxnSpPr/>
            <p:nvPr/>
          </p:nvCxnSpPr>
          <p:spPr>
            <a:xfrm>
              <a:off x="0" y="2160424"/>
              <a:ext cx="939165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612" name="Google Shape;612;p37"/>
            <p:cNvSpPr/>
            <p:nvPr/>
          </p:nvSpPr>
          <p:spPr>
            <a:xfrm>
              <a:off x="0" y="2160424"/>
              <a:ext cx="9391650" cy="1023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7"/>
            <p:cNvSpPr txBox="1"/>
            <p:nvPr/>
          </p:nvSpPr>
          <p:spPr>
            <a:xfrm>
              <a:off x="0" y="2160424"/>
              <a:ext cx="9391650" cy="1023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2) Usando il browser del tuo dispositivo, apri la cronologia e cancella una voce. 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14" name="Google Shape;614;p37"/>
            <p:cNvCxnSpPr/>
            <p:nvPr/>
          </p:nvCxnSpPr>
          <p:spPr>
            <a:xfrm>
              <a:off x="0" y="3184220"/>
              <a:ext cx="9391650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615" name="Google Shape;615;p37"/>
            <p:cNvSpPr/>
            <p:nvPr/>
          </p:nvSpPr>
          <p:spPr>
            <a:xfrm>
              <a:off x="0" y="3184220"/>
              <a:ext cx="9391650" cy="1003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7"/>
            <p:cNvSpPr txBox="1"/>
            <p:nvPr/>
          </p:nvSpPr>
          <p:spPr>
            <a:xfrm>
              <a:off x="0" y="3184220"/>
              <a:ext cx="9391650" cy="1003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3) Attiva la funzione “Incognito” del tuo browser e naviga.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Google Shape;62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4"/>
          <p:cNvSpPr txBox="1"/>
          <p:nvPr>
            <p:ph type="title"/>
          </p:nvPr>
        </p:nvSpPr>
        <p:spPr>
          <a:xfrm>
            <a:off x="800100" y="-133831"/>
            <a:ext cx="1132208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it-IT" cap="small">
                <a:solidFill>
                  <a:srgbClr val="2F5496"/>
                </a:solidFill>
              </a:rPr>
              <a:t>Ricercare informazioni </a:t>
            </a:r>
            <a:endParaRPr b="1" cap="small">
              <a:solidFill>
                <a:srgbClr val="2F5496"/>
              </a:solidFill>
            </a:endParaRPr>
          </a:p>
        </p:txBody>
      </p:sp>
      <p:grpSp>
        <p:nvGrpSpPr>
          <p:cNvPr id="190" name="Google Shape;190;p4"/>
          <p:cNvGrpSpPr/>
          <p:nvPr/>
        </p:nvGrpSpPr>
        <p:grpSpPr>
          <a:xfrm>
            <a:off x="1314450" y="972148"/>
            <a:ext cx="9725025" cy="4901002"/>
            <a:chOff x="0" y="598"/>
            <a:chExt cx="9725025" cy="4901002"/>
          </a:xfrm>
        </p:grpSpPr>
        <p:cxnSp>
          <p:nvCxnSpPr>
            <p:cNvPr id="191" name="Google Shape;191;p4"/>
            <p:cNvCxnSpPr/>
            <p:nvPr/>
          </p:nvCxnSpPr>
          <p:spPr>
            <a:xfrm>
              <a:off x="0" y="598"/>
              <a:ext cx="972502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192" name="Google Shape;192;p4"/>
            <p:cNvSpPr/>
            <p:nvPr/>
          </p:nvSpPr>
          <p:spPr>
            <a:xfrm>
              <a:off x="0" y="598"/>
              <a:ext cx="9725025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4"/>
            <p:cNvSpPr txBox="1"/>
            <p:nvPr/>
          </p:nvSpPr>
          <p:spPr>
            <a:xfrm>
              <a:off x="0" y="598"/>
              <a:ext cx="9725025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t-IT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ESERCIZIO</a:t>
              </a:r>
              <a:r>
                <a:rPr b="0" i="0" lang="it-IT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i="0" lang="it-IT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PRATICO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b="0" i="0" lang="it-IT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Devi trovare queste pagine web usando un motore di ricerca: 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4" name="Google Shape;194;p4"/>
            <p:cNvCxnSpPr/>
            <p:nvPr/>
          </p:nvCxnSpPr>
          <p:spPr>
            <a:xfrm>
              <a:off x="0" y="980799"/>
              <a:ext cx="972502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195" name="Google Shape;195;p4"/>
            <p:cNvSpPr/>
            <p:nvPr/>
          </p:nvSpPr>
          <p:spPr>
            <a:xfrm>
              <a:off x="0" y="980799"/>
              <a:ext cx="9725025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4"/>
            <p:cNvSpPr txBox="1"/>
            <p:nvPr/>
          </p:nvSpPr>
          <p:spPr>
            <a:xfrm>
              <a:off x="0" y="980799"/>
              <a:ext cx="9725025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1) La pagina web ufficiale del Comune di Bologna. 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7" name="Google Shape;197;p4"/>
            <p:cNvCxnSpPr/>
            <p:nvPr/>
          </p:nvCxnSpPr>
          <p:spPr>
            <a:xfrm>
              <a:off x="0" y="1960999"/>
              <a:ext cx="972502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198" name="Google Shape;198;p4"/>
            <p:cNvSpPr/>
            <p:nvPr/>
          </p:nvSpPr>
          <p:spPr>
            <a:xfrm>
              <a:off x="0" y="1960999"/>
              <a:ext cx="9725025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4"/>
            <p:cNvSpPr txBox="1"/>
            <p:nvPr/>
          </p:nvSpPr>
          <p:spPr>
            <a:xfrm>
              <a:off x="0" y="1960999"/>
              <a:ext cx="9725025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2) La pagina web ufficiale del servizio sanitario della Regione Emilia-Romagna. 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0" name="Google Shape;200;p4"/>
            <p:cNvCxnSpPr/>
            <p:nvPr/>
          </p:nvCxnSpPr>
          <p:spPr>
            <a:xfrm>
              <a:off x="0" y="2941200"/>
              <a:ext cx="972502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201" name="Google Shape;201;p4"/>
            <p:cNvSpPr/>
            <p:nvPr/>
          </p:nvSpPr>
          <p:spPr>
            <a:xfrm>
              <a:off x="0" y="2941200"/>
              <a:ext cx="9725025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4"/>
            <p:cNvSpPr txBox="1"/>
            <p:nvPr/>
          </p:nvSpPr>
          <p:spPr>
            <a:xfrm>
              <a:off x="0" y="2941200"/>
              <a:ext cx="9725025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3) La pagina web di Trenitalia per acquistare un biglietto ferroviario.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3" name="Google Shape;203;p4"/>
            <p:cNvCxnSpPr/>
            <p:nvPr/>
          </p:nvCxnSpPr>
          <p:spPr>
            <a:xfrm>
              <a:off x="0" y="3921400"/>
              <a:ext cx="972502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204" name="Google Shape;204;p4"/>
            <p:cNvSpPr/>
            <p:nvPr/>
          </p:nvSpPr>
          <p:spPr>
            <a:xfrm>
              <a:off x="0" y="3921400"/>
              <a:ext cx="9725025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4"/>
            <p:cNvSpPr txBox="1"/>
            <p:nvPr/>
          </p:nvSpPr>
          <p:spPr>
            <a:xfrm>
              <a:off x="0" y="3921400"/>
              <a:ext cx="9725025" cy="9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4) La pagina web ufficiale dell’aeroporto di Bologna. 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4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5"/>
          <p:cNvSpPr txBox="1"/>
          <p:nvPr>
            <p:ph type="title"/>
          </p:nvPr>
        </p:nvSpPr>
        <p:spPr>
          <a:xfrm>
            <a:off x="1333499" y="0"/>
            <a:ext cx="115221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it-IT" cap="small">
                <a:solidFill>
                  <a:srgbClr val="2F5496"/>
                </a:solidFill>
              </a:rPr>
              <a:t>Ricercare informazioni </a:t>
            </a:r>
            <a:endParaRPr/>
          </a:p>
        </p:txBody>
      </p:sp>
      <p:grpSp>
        <p:nvGrpSpPr>
          <p:cNvPr id="213" name="Google Shape;213;p5"/>
          <p:cNvGrpSpPr/>
          <p:nvPr/>
        </p:nvGrpSpPr>
        <p:grpSpPr>
          <a:xfrm>
            <a:off x="1143000" y="1127440"/>
            <a:ext cx="10086975" cy="4593974"/>
            <a:chOff x="0" y="1712"/>
            <a:chExt cx="10086975" cy="4593974"/>
          </a:xfrm>
        </p:grpSpPr>
        <p:cxnSp>
          <p:nvCxnSpPr>
            <p:cNvPr id="214" name="Google Shape;214;p5"/>
            <p:cNvCxnSpPr/>
            <p:nvPr/>
          </p:nvCxnSpPr>
          <p:spPr>
            <a:xfrm>
              <a:off x="0" y="1712"/>
              <a:ext cx="1008697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215" name="Google Shape;215;p5"/>
            <p:cNvSpPr/>
            <p:nvPr/>
          </p:nvSpPr>
          <p:spPr>
            <a:xfrm>
              <a:off x="0" y="1712"/>
              <a:ext cx="10086975" cy="1192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5"/>
            <p:cNvSpPr txBox="1"/>
            <p:nvPr/>
          </p:nvSpPr>
          <p:spPr>
            <a:xfrm>
              <a:off x="0" y="1712"/>
              <a:ext cx="10086975" cy="1192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t-IT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QUIZ DI APPRENDIMENTO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b="0" i="0" lang="it-IT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Stai cercando informazioni sulla qualità del servizio ferroviario nel tuo Paese. Per trovarlo usi: 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7" name="Google Shape;217;p5"/>
            <p:cNvCxnSpPr/>
            <p:nvPr/>
          </p:nvCxnSpPr>
          <p:spPr>
            <a:xfrm>
              <a:off x="0" y="1193714"/>
              <a:ext cx="1008697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218" name="Google Shape;218;p5"/>
            <p:cNvSpPr/>
            <p:nvPr/>
          </p:nvSpPr>
          <p:spPr>
            <a:xfrm>
              <a:off x="0" y="1193714"/>
              <a:ext cx="10086975" cy="10179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5"/>
            <p:cNvSpPr txBox="1"/>
            <p:nvPr/>
          </p:nvSpPr>
          <p:spPr>
            <a:xfrm>
              <a:off x="0" y="1193714"/>
              <a:ext cx="10086975" cy="10179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1) Google Chrome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0" name="Google Shape;220;p5"/>
            <p:cNvCxnSpPr/>
            <p:nvPr/>
          </p:nvCxnSpPr>
          <p:spPr>
            <a:xfrm>
              <a:off x="0" y="2211683"/>
              <a:ext cx="1008697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221" name="Google Shape;221;p5"/>
            <p:cNvSpPr/>
            <p:nvPr/>
          </p:nvSpPr>
          <p:spPr>
            <a:xfrm>
              <a:off x="0" y="2211683"/>
              <a:ext cx="10086975" cy="1192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5"/>
            <p:cNvSpPr txBox="1"/>
            <p:nvPr/>
          </p:nvSpPr>
          <p:spPr>
            <a:xfrm>
              <a:off x="0" y="2211683"/>
              <a:ext cx="10086975" cy="1192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2) Enit (Agenzia Nazionale Turismo) 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3" name="Google Shape;223;p5"/>
            <p:cNvCxnSpPr/>
            <p:nvPr/>
          </p:nvCxnSpPr>
          <p:spPr>
            <a:xfrm>
              <a:off x="0" y="3403685"/>
              <a:ext cx="10086975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224" name="Google Shape;224;p5"/>
            <p:cNvSpPr/>
            <p:nvPr/>
          </p:nvSpPr>
          <p:spPr>
            <a:xfrm>
              <a:off x="0" y="3403685"/>
              <a:ext cx="10086975" cy="1192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5"/>
            <p:cNvSpPr txBox="1"/>
            <p:nvPr/>
          </p:nvSpPr>
          <p:spPr>
            <a:xfrm>
              <a:off x="0" y="3403685"/>
              <a:ext cx="10086975" cy="1192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3) Google Drive</a:t>
              </a:r>
              <a:endParaRPr/>
            </a:p>
          </p:txBody>
        </p:sp>
      </p:grpSp>
      <p:sp>
        <p:nvSpPr>
          <p:cNvPr id="226" name="Google Shape;226;p5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6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6"/>
          <p:cNvSpPr txBox="1"/>
          <p:nvPr>
            <p:ph type="title"/>
          </p:nvPr>
        </p:nvSpPr>
        <p:spPr>
          <a:xfrm>
            <a:off x="125866" y="1588557"/>
            <a:ext cx="9446760" cy="31072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it-IT" sz="4800" cap="small">
                <a:solidFill>
                  <a:srgbClr val="2F5496"/>
                </a:solidFill>
              </a:rPr>
              <a:t>1.2 </a:t>
            </a:r>
            <a:r>
              <a:rPr b="1" lang="it-IT" sz="4800" cap="small">
                <a:solidFill>
                  <a:srgbClr val="2F5496"/>
                </a:solidFill>
              </a:rPr>
              <a:t>Valutare dati, informazioni e </a:t>
            </a:r>
            <a:br>
              <a:rPr b="1" lang="it-IT" sz="4800" cap="small">
                <a:solidFill>
                  <a:srgbClr val="2F5496"/>
                </a:solidFill>
              </a:rPr>
            </a:br>
            <a:r>
              <a:rPr b="1" lang="it-IT" sz="4800" cap="small">
                <a:solidFill>
                  <a:srgbClr val="2F5496"/>
                </a:solidFill>
              </a:rPr>
              <a:t>contenuti digitali</a:t>
            </a:r>
            <a:br>
              <a:rPr b="1" lang="it-IT" sz="7200" cap="small">
                <a:solidFill>
                  <a:srgbClr val="3F3F3F"/>
                </a:solidFill>
              </a:rPr>
            </a:br>
            <a:r>
              <a:rPr b="1" lang="it-IT" sz="7200" cap="small">
                <a:solidFill>
                  <a:srgbClr val="3F3F3F"/>
                </a:solidFill>
              </a:rPr>
              <a:t>   </a:t>
            </a:r>
            <a:endParaRPr/>
          </a:p>
        </p:txBody>
      </p:sp>
      <p:sp>
        <p:nvSpPr>
          <p:cNvPr id="235" name="Google Shape;235;p6"/>
          <p:cNvSpPr/>
          <p:nvPr/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7"/>
          <p:cNvPicPr preferRelativeResize="0"/>
          <p:nvPr/>
        </p:nvPicPr>
        <p:blipFill rotWithShape="1">
          <a:blip r:embed="rId3">
            <a:alphaModFix/>
          </a:blip>
          <a:srcRect b="1" l="0" r="0" t="2103"/>
          <a:stretch/>
        </p:blipFill>
        <p:spPr>
          <a:xfrm>
            <a:off x="4003735" y="2811482"/>
            <a:ext cx="3876168" cy="202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7"/>
          <p:cNvPicPr preferRelativeResize="0"/>
          <p:nvPr/>
        </p:nvPicPr>
        <p:blipFill rotWithShape="1">
          <a:blip r:embed="rId4">
            <a:alphaModFix/>
          </a:blip>
          <a:srcRect b="17358" l="12121" r="9483" t="0"/>
          <a:stretch/>
        </p:blipFill>
        <p:spPr>
          <a:xfrm>
            <a:off x="164363" y="2498745"/>
            <a:ext cx="3599651" cy="202063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7"/>
          <p:cNvSpPr/>
          <p:nvPr/>
        </p:nvSpPr>
        <p:spPr>
          <a:xfrm>
            <a:off x="125865" y="5031310"/>
            <a:ext cx="332536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sng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https://www.edreams.it/offerte/voli/compagnia/FR/ryanair/</a:t>
            </a:r>
            <a:r>
              <a:rPr b="0" i="0" lang="it-IT" sz="1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43" name="Google Shape;243;p7"/>
          <p:cNvPicPr preferRelativeResize="0"/>
          <p:nvPr/>
        </p:nvPicPr>
        <p:blipFill rotWithShape="1">
          <a:blip r:embed="rId6">
            <a:alphaModFix/>
          </a:blip>
          <a:srcRect b="34222" l="5449" r="36951" t="8954"/>
          <a:stretch/>
        </p:blipFill>
        <p:spPr>
          <a:xfrm>
            <a:off x="8119624" y="2843235"/>
            <a:ext cx="4049099" cy="212881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7"/>
          <p:cNvSpPr/>
          <p:nvPr/>
        </p:nvSpPr>
        <p:spPr>
          <a:xfrm>
            <a:off x="4348238" y="5147834"/>
            <a:ext cx="301088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https://www.ryanair.com/it/it/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7"/>
          <p:cNvSpPr/>
          <p:nvPr/>
        </p:nvSpPr>
        <p:spPr>
          <a:xfrm>
            <a:off x="8119624" y="5137735"/>
            <a:ext cx="39465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https://www.jetcost.it/compagnie-aeree/voli-ryanair.html</a:t>
            </a: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46" name="Google Shape;246;p7"/>
          <p:cNvSpPr/>
          <p:nvPr/>
        </p:nvSpPr>
        <p:spPr>
          <a:xfrm>
            <a:off x="2336800" y="1629365"/>
            <a:ext cx="8051800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Clicca sui tre link sottostanti e poi rispondi: qual è il sito web ufficiale di Ryanair?</a:t>
            </a:r>
            <a:endParaRPr/>
          </a:p>
        </p:txBody>
      </p:sp>
      <p:sp>
        <p:nvSpPr>
          <p:cNvPr id="247" name="Google Shape;247;p7"/>
          <p:cNvSpPr txBox="1"/>
          <p:nvPr>
            <p:ph type="title"/>
          </p:nvPr>
        </p:nvSpPr>
        <p:spPr>
          <a:xfrm>
            <a:off x="2336800" y="119376"/>
            <a:ext cx="10210862" cy="6081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9BBB"/>
              </a:buClr>
              <a:buSzPts val="2700"/>
              <a:buFont typeface="Calibri"/>
              <a:buNone/>
            </a:pPr>
            <a:r>
              <a:rPr b="1" lang="it-IT" sz="3200" cap="small">
                <a:solidFill>
                  <a:srgbClr val="2F5496"/>
                </a:solidFill>
              </a:rPr>
              <a:t>Valutare dati, informazioni e contenuti digitali</a:t>
            </a:r>
            <a:endParaRPr b="1" sz="3200" cap="small">
              <a:solidFill>
                <a:srgbClr val="2F549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8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8"/>
          <p:cNvSpPr txBox="1"/>
          <p:nvPr>
            <p:ph type="title"/>
          </p:nvPr>
        </p:nvSpPr>
        <p:spPr>
          <a:xfrm>
            <a:off x="542926" y="1083732"/>
            <a:ext cx="7743824" cy="4690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it-IT" sz="4800" cap="small">
                <a:solidFill>
                  <a:srgbClr val="2F5496"/>
                </a:solidFill>
              </a:rPr>
              <a:t>1.3 </a:t>
            </a:r>
            <a:r>
              <a:rPr b="1" lang="it-IT" sz="4800" cap="small">
                <a:solidFill>
                  <a:srgbClr val="2F5496"/>
                </a:solidFill>
              </a:rPr>
              <a:t>Gestire dati, informazioni e contenuti digitali</a:t>
            </a:r>
            <a:br>
              <a:rPr b="1" lang="it-IT" sz="7200" cap="small">
                <a:solidFill>
                  <a:srgbClr val="3F3F3F"/>
                </a:solidFill>
              </a:rPr>
            </a:br>
            <a:r>
              <a:rPr b="1" lang="it-IT" sz="7200" cap="small">
                <a:solidFill>
                  <a:srgbClr val="3F3F3F"/>
                </a:solidFill>
              </a:rPr>
              <a:t>   </a:t>
            </a:r>
            <a:endParaRPr/>
          </a:p>
        </p:txBody>
      </p:sp>
      <p:sp>
        <p:nvSpPr>
          <p:cNvPr id="256" name="Google Shape;256;p8"/>
          <p:cNvSpPr/>
          <p:nvPr/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9"/>
          <p:cNvGrpSpPr/>
          <p:nvPr/>
        </p:nvGrpSpPr>
        <p:grpSpPr>
          <a:xfrm>
            <a:off x="2300288" y="1276350"/>
            <a:ext cx="7729537" cy="5086350"/>
            <a:chOff x="0" y="0"/>
            <a:chExt cx="7729537" cy="5086350"/>
          </a:xfrm>
        </p:grpSpPr>
        <p:cxnSp>
          <p:nvCxnSpPr>
            <p:cNvPr id="262" name="Google Shape;262;p9"/>
            <p:cNvCxnSpPr/>
            <p:nvPr/>
          </p:nvCxnSpPr>
          <p:spPr>
            <a:xfrm>
              <a:off x="0" y="0"/>
              <a:ext cx="7729537" cy="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3D4B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263" name="Google Shape;263;p9"/>
            <p:cNvSpPr/>
            <p:nvPr/>
          </p:nvSpPr>
          <p:spPr>
            <a:xfrm>
              <a:off x="0" y="0"/>
              <a:ext cx="7729537" cy="5086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9"/>
            <p:cNvSpPr txBox="1"/>
            <p:nvPr/>
          </p:nvSpPr>
          <p:spPr>
            <a:xfrm>
              <a:off x="0" y="0"/>
              <a:ext cx="7729537" cy="5086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QUIZ DI APPRENDIMENTO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Associa ad ogni tipo di file che vedi nella colonna sinistra l’estensione ad esso corrispondente che vedi in colonna destra.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65" name="Google Shape;265;p9"/>
          <p:cNvGraphicFramePr/>
          <p:nvPr/>
        </p:nvGraphicFramePr>
        <p:xfrm>
          <a:off x="2209800" y="325474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{52622F49-5C6A-44BF-8FF2-F925146398A2}</a:tableStyleId>
              </a:tblPr>
              <a:tblGrid>
                <a:gridCol w="5400900"/>
                <a:gridCol w="2541425"/>
              </a:tblGrid>
              <a:tr h="225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Tipo di file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Estensione del file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1932725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it-IT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File di testo modificabile [...]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it-IT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Immagine [...]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it-IT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Foglio elettronico [...]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it-IT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Video [...]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it-IT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File audio [...]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it-IT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.xlsx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t-IT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.docx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t-IT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.mp4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it-IT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.jpg</a:t>
                      </a:r>
                      <a:endParaRPr b="0" i="0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it-IT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.mp4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66" name="Google Shape;266;p9"/>
          <p:cNvSpPr/>
          <p:nvPr/>
        </p:nvSpPr>
        <p:spPr>
          <a:xfrm>
            <a:off x="2376736" y="260687"/>
            <a:ext cx="80539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600" cap="small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Gestire dati, informazioni e contenuti</a:t>
            </a:r>
            <a:endParaRPr sz="36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 PEI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Razia PEI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2019-04-30T06:55:33Z</dcterms:created>
  <dc:creator>Guermandi Grazia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0x0101001AE30E6302E2D04799C84E306614235B</vt:lpwstr>
  </property>
</Properties>
</file>