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895">
          <p15:clr>
            <a:srgbClr val="9AA0A6"/>
          </p15:clr>
        </p15:guide>
        <p15:guide id="2" orient="horz" pos="814">
          <p15:clr>
            <a:srgbClr val="9AA0A6"/>
          </p15:clr>
        </p15:guide>
        <p15:guide id="3" pos="454">
          <p15:clr>
            <a:srgbClr val="9AA0A6"/>
          </p15:clr>
        </p15:guide>
        <p15:guide id="4" pos="5443">
          <p15:clr>
            <a:srgbClr val="9AA0A6"/>
          </p15:clr>
        </p15:guide>
        <p15:guide id="5" pos="3823">
          <p15:clr>
            <a:srgbClr val="9AA0A6"/>
          </p15:clr>
        </p15:guide>
        <p15:guide id="6" pos="3742">
          <p15:clr>
            <a:srgbClr val="9AA0A6"/>
          </p15:clr>
        </p15:guide>
        <p15:guide id="7" orient="horz" pos="2705">
          <p15:clr>
            <a:srgbClr val="9AA0A6"/>
          </p15:clr>
        </p15:guide>
        <p15:guide id="8" pos="256">
          <p15:clr>
            <a:srgbClr val="9AA0A6"/>
          </p15:clr>
        </p15:guide>
        <p15:guide id="9" pos="624">
          <p15:clr>
            <a:srgbClr val="9AA0A6"/>
          </p15:clr>
        </p15:guide>
        <p15:guide id="10" pos="447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895"/>
        <p:guide pos="814" orient="horz"/>
        <p:guide pos="454"/>
        <p:guide pos="5443"/>
        <p:guide pos="3823"/>
        <p:guide pos="3742"/>
        <p:guide pos="2705" orient="horz"/>
        <p:guide pos="256"/>
        <p:guide pos="624"/>
        <p:guide pos="447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e2084680df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ge2084680df_0_3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dc003eb95a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gdc003eb95a_0_2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dc003eb95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gdc003eb95a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dff06c05f1_0_8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dff06c05f1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dff06c05f1_0_10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dff06c05f1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dfb5f05ce8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gdfb5f05ce8_0_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e2084680d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ge2084680df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e2084680df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ge2084680df_0_1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874764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verticale e tes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6012656" y="771525"/>
            <a:ext cx="3290888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821656" y="-1209675"/>
            <a:ext cx="3290888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2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5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5.jpg"/><Relationship Id="rId4" Type="http://schemas.openxmlformats.org/officeDocument/2006/relationships/image" Target="../media/image1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2.png"/><Relationship Id="rId4" Type="http://schemas.openxmlformats.org/officeDocument/2006/relationships/image" Target="../media/image9.jpg"/><Relationship Id="rId5" Type="http://schemas.openxmlformats.org/officeDocument/2006/relationships/image" Target="../media/image1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2.png"/><Relationship Id="rId4" Type="http://schemas.openxmlformats.org/officeDocument/2006/relationships/image" Target="../media/image9.jpg"/><Relationship Id="rId5" Type="http://schemas.openxmlformats.org/officeDocument/2006/relationships/image" Target="../media/image6.png"/><Relationship Id="rId6" Type="http://schemas.openxmlformats.org/officeDocument/2006/relationships/image" Target="../media/image14.png"/><Relationship Id="rId7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jpg"/><Relationship Id="rId4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jp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jp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 txBox="1"/>
          <p:nvPr>
            <p:ph type="ctrTitle"/>
          </p:nvPr>
        </p:nvSpPr>
        <p:spPr>
          <a:xfrm>
            <a:off x="5096785" y="1383134"/>
            <a:ext cx="3840479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76969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3300"/>
              <a:buFont typeface="Calibri"/>
              <a:buNone/>
            </a:pPr>
            <a:r>
              <a:rPr b="1" lang="it-IT" sz="3300">
                <a:solidFill>
                  <a:srgbClr val="4E9CBA"/>
                </a:solidFill>
              </a:rPr>
              <a:t>ACCOUNT</a:t>
            </a:r>
            <a:endParaRPr b="1" sz="3300" cap="small">
              <a:solidFill>
                <a:srgbClr val="4E9CBA"/>
              </a:solidFill>
            </a:endParaRPr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096785" y="2675778"/>
            <a:ext cx="3840479" cy="4601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800"/>
              <a:buNone/>
            </a:pPr>
            <a:r>
              <a:rPr b="1" lang="it-IT" sz="1800">
                <a:solidFill>
                  <a:srgbClr val="17A25F"/>
                </a:solidFill>
              </a:rPr>
              <a:t>Nome Cognome relatore relatrice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Google Shape;178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2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22"/>
          <p:cNvSpPr txBox="1"/>
          <p:nvPr>
            <p:ph type="title"/>
          </p:nvPr>
        </p:nvSpPr>
        <p:spPr>
          <a:xfrm>
            <a:off x="241495" y="52807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457200" rtl="0" algn="l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2500">
                <a:solidFill>
                  <a:srgbClr val="4E9CBA"/>
                </a:solidFill>
              </a:rPr>
              <a:t>5</a:t>
            </a:r>
            <a:r>
              <a:rPr b="1" lang="it-IT" sz="2500">
                <a:solidFill>
                  <a:srgbClr val="4E9CBA"/>
                </a:solidFill>
              </a:rPr>
              <a:t>. Account e Account</a:t>
            </a:r>
            <a:endParaRPr/>
          </a:p>
        </p:txBody>
      </p:sp>
      <p:sp>
        <p:nvSpPr>
          <p:cNvPr id="180" name="Google Shape;180;p22"/>
          <p:cNvSpPr txBox="1"/>
          <p:nvPr/>
        </p:nvSpPr>
        <p:spPr>
          <a:xfrm>
            <a:off x="341697" y="1326308"/>
            <a:ext cx="8229600" cy="36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 b="1" i="0" sz="1400" u="none" cap="none" strike="noStrike">
              <a:solidFill>
                <a:srgbClr val="17A2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22"/>
          <p:cNvSpPr txBox="1"/>
          <p:nvPr/>
        </p:nvSpPr>
        <p:spPr>
          <a:xfrm>
            <a:off x="762300" y="1418900"/>
            <a:ext cx="7809000" cy="16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Gli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account che possiamo creare con i provider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 visti precedentemente sono anche quelli che ci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permettono di creare account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 anche su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altri siti e social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.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Spesso, la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registrazione ci chiederà di utilizzare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, oltre ad un nome utente, una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email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, che non potremo creare sul momento nel sito o social, ma dovremo usare una delle email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create in precedenza con questi o altri provider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.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Google Shape;186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2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p23"/>
          <p:cNvSpPr txBox="1"/>
          <p:nvPr>
            <p:ph type="title"/>
          </p:nvPr>
        </p:nvSpPr>
        <p:spPr>
          <a:xfrm>
            <a:off x="241495" y="52807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b="1" lang="it-IT" sz="2500">
                <a:solidFill>
                  <a:srgbClr val="4E9CBA"/>
                </a:solidFill>
              </a:rPr>
              <a:t>GLOSSARIO</a:t>
            </a:r>
            <a:endParaRPr/>
          </a:p>
        </p:txBody>
      </p:sp>
      <p:sp>
        <p:nvSpPr>
          <p:cNvPr id="188" name="Google Shape;188;p23"/>
          <p:cNvSpPr txBox="1"/>
          <p:nvPr/>
        </p:nvSpPr>
        <p:spPr>
          <a:xfrm>
            <a:off x="756150" y="1295600"/>
            <a:ext cx="8229600" cy="33093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r>
              <a:rPr b="1"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Account: </a:t>
            </a:r>
            <a:r>
              <a:rPr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insieme di dati che identificano un utente e consentono l’accesso ad un determinato servizio web, che richieda una particolare personalizzazione. Le credenziali per accedere al proprio account sono generalmente formate da un nome utente e una password.</a:t>
            </a:r>
            <a:endParaRPr sz="1200">
              <a:solidFill>
                <a:schemeClr val="dk1"/>
              </a:solidFill>
              <a:highlight>
                <a:srgbClr val="FF00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r>
              <a:rPr b="1" lang="it-IT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E-mail: </a:t>
            </a:r>
            <a:r>
              <a:rPr lang="it-IT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posta elettronica. Servizio Internet che consente di inviare e ricevere messaggi utilizzando un dispositivo (pc, smartphone, tablet) connesso in rete attraverso un proprio account di posta registrato presso un fornitore del servizio.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r>
              <a:rPr b="1" lang="it-IT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Password: </a:t>
            </a:r>
            <a:r>
              <a:rPr lang="it-IT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sequenza di caratteri (lettere, numeri, caratteri speciali) utilizzata per accedere in modo esclusivo a una risorsa informatica.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r>
              <a:rPr b="1" lang="it-IT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Provider:</a:t>
            </a:r>
            <a:r>
              <a:rPr lang="it-IT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società che fornisce un servizio telematico come posta elettronica e/o accesso ad internet. 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r>
              <a:rPr b="1" lang="it-IT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Nome utente: </a:t>
            </a:r>
            <a:r>
              <a:rPr lang="it-IT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nome con il quale l'utente viene riconosciuto da un computer, da un programma o da un server. Può coincidere con l’indirizzo email personale.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" name="Google Shape;193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4"/>
          <p:cNvSpPr txBox="1"/>
          <p:nvPr>
            <p:ph type="title"/>
          </p:nvPr>
        </p:nvSpPr>
        <p:spPr>
          <a:xfrm>
            <a:off x="241495" y="52807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b="1" lang="it-IT" sz="2500">
                <a:solidFill>
                  <a:srgbClr val="4E9CBA"/>
                </a:solidFill>
              </a:rPr>
              <a:t>INDICE</a:t>
            </a:r>
            <a:endParaRPr/>
          </a:p>
        </p:txBody>
      </p:sp>
      <p:sp>
        <p:nvSpPr>
          <p:cNvPr id="93" name="Google Shape;93;p14"/>
          <p:cNvSpPr txBox="1"/>
          <p:nvPr/>
        </p:nvSpPr>
        <p:spPr>
          <a:xfrm>
            <a:off x="341697" y="1326308"/>
            <a:ext cx="8229600" cy="36292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 b="1" i="0" sz="1400" u="none" cap="none" strike="noStrike">
              <a:solidFill>
                <a:srgbClr val="17A2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4"/>
          <p:cNvSpPr txBox="1"/>
          <p:nvPr/>
        </p:nvSpPr>
        <p:spPr>
          <a:xfrm>
            <a:off x="856250" y="1385325"/>
            <a:ext cx="5352900" cy="25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11150" lvl="0" marL="457200" marR="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lang="it-IT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ACCOUNT: DI COSA SI TRATTA?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0" marL="457200" marR="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lang="it-IT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CREARE UN ACCOUNT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0" marL="457200" marR="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lang="it-IT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GESTIRE UN ACCOUNT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0" marL="45720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lang="it-IT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PROVIDER DI ACCOUNT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4"/>
          <p:cNvSpPr txBox="1"/>
          <p:nvPr/>
        </p:nvSpPr>
        <p:spPr>
          <a:xfrm>
            <a:off x="5543550" y="1259625"/>
            <a:ext cx="16098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pag. 3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pag. 4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pag. 5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pag. 6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2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5"/>
          <p:cNvSpPr txBox="1"/>
          <p:nvPr>
            <p:ph type="title"/>
          </p:nvPr>
        </p:nvSpPr>
        <p:spPr>
          <a:xfrm>
            <a:off x="241495" y="52807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457200" rtl="0" algn="l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2500">
                <a:solidFill>
                  <a:srgbClr val="4E9CBA"/>
                </a:solidFill>
              </a:rPr>
              <a:t>1. Account - Di cosa si tratta? </a:t>
            </a:r>
            <a:endParaRPr/>
          </a:p>
        </p:txBody>
      </p:sp>
      <p:sp>
        <p:nvSpPr>
          <p:cNvPr id="102" name="Google Shape;102;p15"/>
          <p:cNvSpPr txBox="1"/>
          <p:nvPr/>
        </p:nvSpPr>
        <p:spPr>
          <a:xfrm>
            <a:off x="341697" y="1326308"/>
            <a:ext cx="8229600" cy="36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 b="1" i="0" sz="1400" u="none" cap="none" strike="noStrike">
              <a:solidFill>
                <a:srgbClr val="17A2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5"/>
          <p:cNvSpPr txBox="1"/>
          <p:nvPr/>
        </p:nvSpPr>
        <p:spPr>
          <a:xfrm>
            <a:off x="762300" y="1418900"/>
            <a:ext cx="78090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L’</a:t>
            </a:r>
            <a:r>
              <a:rPr b="1" lang="it-IT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account</a:t>
            </a:r>
            <a:r>
              <a:rPr lang="it-IT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è una funzionalità fornita da alcuni </a:t>
            </a:r>
            <a:r>
              <a:rPr b="1" lang="it-IT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provider </a:t>
            </a:r>
            <a:r>
              <a:rPr lang="it-IT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b="1" lang="it-IT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siti</a:t>
            </a:r>
            <a:r>
              <a:rPr lang="it-IT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, i quali ci permettono di creare un </a:t>
            </a:r>
            <a:r>
              <a:rPr b="1" lang="it-IT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nome utente </a:t>
            </a:r>
            <a:r>
              <a:rPr lang="it-IT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e una</a:t>
            </a:r>
            <a:r>
              <a:rPr b="1" lang="it-IT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password </a:t>
            </a:r>
            <a:r>
              <a:rPr lang="it-IT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in modo da gestire i nostri dati. </a:t>
            </a:r>
            <a:endParaRPr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Un account viene creato per poter </a:t>
            </a:r>
            <a:r>
              <a:rPr b="1" lang="it-IT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accedere a servizi</a:t>
            </a:r>
            <a:r>
              <a:rPr lang="it-IT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di mailing, social network, accedere a tutti quei siti che richiedono di identificarci per fare in modo che solo chi conosce nome utente e password possa accedere, come servizi bancari o negozi online e così via. </a:t>
            </a:r>
            <a:endParaRPr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Avere un account </a:t>
            </a:r>
            <a:r>
              <a:rPr b="1" lang="it-IT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rende più sicura la nostra navigazione su internet</a:t>
            </a:r>
            <a:r>
              <a:rPr lang="it-IT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, dal momento che solo noi potremo accedere al nostro account ed evitare che terzi possano modificare o rubare i nostri dati. </a:t>
            </a:r>
            <a:endParaRPr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2303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6"/>
          <p:cNvSpPr txBox="1"/>
          <p:nvPr/>
        </p:nvSpPr>
        <p:spPr>
          <a:xfrm>
            <a:off x="507300" y="1465375"/>
            <a:ext cx="4275600" cy="2558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Quando vorremo creare un account su qualsiasi sito o provider, ci verrà chiesto di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inserire dei dati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i quali possono variare leggermente dall’uno all’altro, ma solitamente si tratta di: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</a:pPr>
            <a:r>
              <a:rPr b="1" lang="it-IT">
                <a:solidFill>
                  <a:srgbClr val="F23030"/>
                </a:solidFill>
                <a:latin typeface="Calibri"/>
                <a:ea typeface="Calibri"/>
                <a:cs typeface="Calibri"/>
                <a:sym typeface="Calibri"/>
              </a:rPr>
              <a:t>Nome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 </a:t>
            </a:r>
            <a:r>
              <a:rPr b="1" lang="it-IT">
                <a:solidFill>
                  <a:srgbClr val="F23030"/>
                </a:solidFill>
                <a:latin typeface="Calibri"/>
                <a:ea typeface="Calibri"/>
                <a:cs typeface="Calibri"/>
                <a:sym typeface="Calibri"/>
              </a:rPr>
              <a:t>cognome</a:t>
            </a:r>
            <a:endParaRPr b="1">
              <a:solidFill>
                <a:srgbClr val="F2303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</a:pPr>
            <a:r>
              <a:rPr b="1" lang="it-IT">
                <a:solidFill>
                  <a:srgbClr val="03A63C"/>
                </a:solidFill>
                <a:latin typeface="Calibri"/>
                <a:ea typeface="Calibri"/>
                <a:cs typeface="Calibri"/>
                <a:sym typeface="Calibri"/>
              </a:rPr>
              <a:t>Data di nascita</a:t>
            </a:r>
            <a:endParaRPr b="1">
              <a:solidFill>
                <a:srgbClr val="03A63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</a:pPr>
            <a:r>
              <a:rPr b="1" lang="it-IT">
                <a:solidFill>
                  <a:srgbClr val="0597F2"/>
                </a:solidFill>
                <a:latin typeface="Calibri"/>
                <a:ea typeface="Calibri"/>
                <a:cs typeface="Calibri"/>
                <a:sym typeface="Calibri"/>
              </a:rPr>
              <a:t>EMail </a:t>
            </a:r>
            <a:endParaRPr b="1">
              <a:solidFill>
                <a:srgbClr val="0597F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</a:pPr>
            <a:r>
              <a:rPr b="1" lang="it-IT">
                <a:solidFill>
                  <a:srgbClr val="F29F05"/>
                </a:solidFill>
                <a:latin typeface="Calibri"/>
                <a:ea typeface="Calibri"/>
                <a:cs typeface="Calibri"/>
                <a:sym typeface="Calibri"/>
              </a:rPr>
              <a:t>Password</a:t>
            </a:r>
            <a:endParaRPr b="1">
              <a:solidFill>
                <a:srgbClr val="F29F0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9076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t/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9076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t/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9076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t/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6"/>
          <p:cNvSpPr txBox="1"/>
          <p:nvPr>
            <p:ph type="title"/>
          </p:nvPr>
        </p:nvSpPr>
        <p:spPr>
          <a:xfrm>
            <a:off x="241500" y="528075"/>
            <a:ext cx="82296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b="1" lang="it-IT" sz="2500">
                <a:solidFill>
                  <a:srgbClr val="4E9CBA"/>
                </a:solidFill>
              </a:rPr>
              <a:t>2. </a:t>
            </a:r>
            <a:r>
              <a:rPr b="1" lang="it-IT" sz="2500">
                <a:solidFill>
                  <a:srgbClr val="4E9CBA"/>
                </a:solidFill>
              </a:rPr>
              <a:t>Creare un account</a:t>
            </a:r>
            <a:endParaRPr b="1" sz="2500">
              <a:solidFill>
                <a:srgbClr val="4E9CBA"/>
              </a:solidFill>
            </a:endParaRPr>
          </a:p>
        </p:txBody>
      </p:sp>
      <p:pic>
        <p:nvPicPr>
          <p:cNvPr id="111" name="Google Shape;11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04950" y="983763"/>
            <a:ext cx="2798850" cy="3521324"/>
          </a:xfrm>
          <a:prstGeom prst="rect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12" name="Google Shape;112;p16"/>
          <p:cNvSpPr/>
          <p:nvPr/>
        </p:nvSpPr>
        <p:spPr>
          <a:xfrm>
            <a:off x="4956025" y="1605150"/>
            <a:ext cx="2696700" cy="3216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F230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6"/>
          <p:cNvSpPr/>
          <p:nvPr/>
        </p:nvSpPr>
        <p:spPr>
          <a:xfrm>
            <a:off x="4956025" y="1926750"/>
            <a:ext cx="2696700" cy="3216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0597F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6"/>
          <p:cNvSpPr/>
          <p:nvPr/>
        </p:nvSpPr>
        <p:spPr>
          <a:xfrm>
            <a:off x="4956025" y="2248350"/>
            <a:ext cx="2696700" cy="3216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6"/>
          <p:cNvSpPr/>
          <p:nvPr/>
        </p:nvSpPr>
        <p:spPr>
          <a:xfrm>
            <a:off x="4956025" y="2707900"/>
            <a:ext cx="2696700" cy="3216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03A63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Google Shape;120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7"/>
          <p:cNvPicPr preferRelativeResize="0"/>
          <p:nvPr/>
        </p:nvPicPr>
        <p:blipFill rotWithShape="1">
          <a:blip r:embed="rId4">
            <a:alphaModFix/>
          </a:blip>
          <a:srcRect b="6602" l="0" r="2742" t="3566"/>
          <a:stretch/>
        </p:blipFill>
        <p:spPr>
          <a:xfrm>
            <a:off x="-6099800" y="1455289"/>
            <a:ext cx="1815726" cy="344916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7"/>
          <p:cNvSpPr txBox="1"/>
          <p:nvPr>
            <p:ph type="title"/>
          </p:nvPr>
        </p:nvSpPr>
        <p:spPr>
          <a:xfrm>
            <a:off x="241500" y="528075"/>
            <a:ext cx="82296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b="1" lang="it-IT" sz="2500">
                <a:solidFill>
                  <a:srgbClr val="4E9CBA"/>
                </a:solidFill>
              </a:rPr>
              <a:t>3. Gestire un account</a:t>
            </a:r>
            <a:endParaRPr b="1" sz="2500">
              <a:solidFill>
                <a:srgbClr val="4E9CBA"/>
              </a:solidFill>
            </a:endParaRPr>
          </a:p>
        </p:txBody>
      </p:sp>
      <p:sp>
        <p:nvSpPr>
          <p:cNvPr id="123" name="Google Shape;123;p17"/>
          <p:cNvSpPr txBox="1"/>
          <p:nvPr/>
        </p:nvSpPr>
        <p:spPr>
          <a:xfrm>
            <a:off x="407025" y="1210575"/>
            <a:ext cx="4462800" cy="3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Quando creiamo un account assicuriamoci che la nostra password non sia facilmente intuibile, evitando quindi di usare combinazioni come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NOME COGNOME 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o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DATA DI NASCITA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Sarebbe preferibile utilizzare una combinazione di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lettere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numeri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simboli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, di almeno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dodici caratteri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.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Dal momento che ogni sito, ormai, richiede un account per accedere, è preferibile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tenere traccia dei nostri dati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 scrivendoli su un supporto a parte o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utilizzando programmi appositi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 che ci permettano sia di generare password sicure, sia di salvare nome utente e password per potervi accedere in qualsiasi momento.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4" name="Google Shape;124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04950" y="983763"/>
            <a:ext cx="2798850" cy="3521324"/>
          </a:xfrm>
          <a:prstGeom prst="rect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25" name="Google Shape;125;p17"/>
          <p:cNvSpPr/>
          <p:nvPr/>
        </p:nvSpPr>
        <p:spPr>
          <a:xfrm>
            <a:off x="4971775" y="2264300"/>
            <a:ext cx="2665200" cy="3216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F230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7"/>
          <p:cNvSpPr txBox="1"/>
          <p:nvPr/>
        </p:nvSpPr>
        <p:spPr>
          <a:xfrm>
            <a:off x="4971775" y="2240450"/>
            <a:ext cx="2505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A444sft97!wd</a:t>
            </a:r>
            <a:endParaRPr sz="1200"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Google Shape;131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18"/>
          <p:cNvPicPr preferRelativeResize="0"/>
          <p:nvPr/>
        </p:nvPicPr>
        <p:blipFill rotWithShape="1">
          <a:blip r:embed="rId4">
            <a:alphaModFix/>
          </a:blip>
          <a:srcRect b="6602" l="0" r="2742" t="3566"/>
          <a:stretch/>
        </p:blipFill>
        <p:spPr>
          <a:xfrm>
            <a:off x="-6099800" y="1455289"/>
            <a:ext cx="1815726" cy="344916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18"/>
          <p:cNvSpPr txBox="1"/>
          <p:nvPr>
            <p:ph type="title"/>
          </p:nvPr>
        </p:nvSpPr>
        <p:spPr>
          <a:xfrm>
            <a:off x="241500" y="528075"/>
            <a:ext cx="82296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b="1" lang="it-IT" sz="2500">
                <a:solidFill>
                  <a:srgbClr val="4E9CBA"/>
                </a:solidFill>
              </a:rPr>
              <a:t>4. Provider di account</a:t>
            </a:r>
            <a:endParaRPr b="1" sz="2500">
              <a:solidFill>
                <a:srgbClr val="4E9CBA"/>
              </a:solidFill>
            </a:endParaRPr>
          </a:p>
        </p:txBody>
      </p:sp>
      <p:sp>
        <p:nvSpPr>
          <p:cNvPr id="134" name="Google Shape;134;p18"/>
          <p:cNvSpPr txBox="1"/>
          <p:nvPr/>
        </p:nvSpPr>
        <p:spPr>
          <a:xfrm>
            <a:off x="407025" y="1455300"/>
            <a:ext cx="42948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Un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provider di account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è un servizio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 che mi permette di creare, attraverso nome utente e password, un account personale al quale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potrò accedere esclusivamente con le credenziali da me create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.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I principali provider di account sono: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</a:pP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Google Gmail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</a:pP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Microsoft Outlook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</a:pP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Yahoo! Mail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8"/>
          <p:cNvSpPr txBox="1"/>
          <p:nvPr/>
        </p:nvSpPr>
        <p:spPr>
          <a:xfrm>
            <a:off x="990000" y="3922225"/>
            <a:ext cx="4294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6" name="Google Shape;136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433700" y="2035013"/>
            <a:ext cx="1180275" cy="1180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759725" y="2182550"/>
            <a:ext cx="1180275" cy="885218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18"/>
          <p:cNvSpPr txBox="1"/>
          <p:nvPr/>
        </p:nvSpPr>
        <p:spPr>
          <a:xfrm>
            <a:off x="1606950" y="430200"/>
            <a:ext cx="36441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9" name="Google Shape;139;p1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096713" y="2035025"/>
            <a:ext cx="1180275" cy="1180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Google Shape;144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2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19"/>
          <p:cNvSpPr txBox="1"/>
          <p:nvPr>
            <p:ph type="title"/>
          </p:nvPr>
        </p:nvSpPr>
        <p:spPr>
          <a:xfrm>
            <a:off x="241500" y="528075"/>
            <a:ext cx="82296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b="1" lang="it-IT" sz="2500">
                <a:solidFill>
                  <a:srgbClr val="4E9CBA"/>
                </a:solidFill>
              </a:rPr>
              <a:t>4. Provider di account</a:t>
            </a:r>
            <a:endParaRPr b="1" sz="2500">
              <a:solidFill>
                <a:srgbClr val="4E9CBA"/>
              </a:solidFill>
            </a:endParaRPr>
          </a:p>
        </p:txBody>
      </p:sp>
      <p:sp>
        <p:nvSpPr>
          <p:cNvPr id="146" name="Google Shape;146;p19"/>
          <p:cNvSpPr txBox="1"/>
          <p:nvPr/>
        </p:nvSpPr>
        <p:spPr>
          <a:xfrm>
            <a:off x="341700" y="993000"/>
            <a:ext cx="19524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r>
              <a:rPr b="1" lang="it-IT" sz="1700">
                <a:solidFill>
                  <a:srgbClr val="17A25F"/>
                </a:solidFill>
                <a:latin typeface="Calibri"/>
                <a:ea typeface="Calibri"/>
                <a:cs typeface="Calibri"/>
                <a:sym typeface="Calibri"/>
              </a:rPr>
              <a:t>Gmail</a:t>
            </a:r>
            <a:endParaRPr sz="1700"/>
          </a:p>
        </p:txBody>
      </p:sp>
      <p:sp>
        <p:nvSpPr>
          <p:cNvPr id="147" name="Google Shape;147;p19"/>
          <p:cNvSpPr txBox="1"/>
          <p:nvPr/>
        </p:nvSpPr>
        <p:spPr>
          <a:xfrm>
            <a:off x="648675" y="1386450"/>
            <a:ext cx="31284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Gmail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 è il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servizio di mailing offerto da Google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. lnserendo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 i nostri dati nel modulo dedicato potremo creare un nostro account Google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 ed una email.</a:t>
            </a:r>
            <a:endParaRPr>
              <a:highlight>
                <a:srgbClr val="F2303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2303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Gmail si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integra perfettamente con il sistema Android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, permettendoci di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gestire il nostro dispositivo al meglio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.   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19"/>
          <p:cNvSpPr txBox="1"/>
          <p:nvPr/>
        </p:nvSpPr>
        <p:spPr>
          <a:xfrm>
            <a:off x="1148475" y="46225"/>
            <a:ext cx="52014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9"/>
          <p:cNvSpPr txBox="1"/>
          <p:nvPr/>
        </p:nvSpPr>
        <p:spPr>
          <a:xfrm>
            <a:off x="648675" y="3906350"/>
            <a:ext cx="51300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0" name="Google Shape;150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00713" y="1053075"/>
            <a:ext cx="3838412" cy="3292451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2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20"/>
          <p:cNvSpPr txBox="1"/>
          <p:nvPr>
            <p:ph type="title"/>
          </p:nvPr>
        </p:nvSpPr>
        <p:spPr>
          <a:xfrm>
            <a:off x="241500" y="528075"/>
            <a:ext cx="82296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b="1" lang="it-IT" sz="2500">
                <a:solidFill>
                  <a:srgbClr val="4E9CBA"/>
                </a:solidFill>
              </a:rPr>
              <a:t>4. Provider di account</a:t>
            </a:r>
            <a:endParaRPr b="1" sz="2500">
              <a:solidFill>
                <a:srgbClr val="4E9CBA"/>
              </a:solidFill>
            </a:endParaRPr>
          </a:p>
        </p:txBody>
      </p:sp>
      <p:sp>
        <p:nvSpPr>
          <p:cNvPr id="157" name="Google Shape;157;p20"/>
          <p:cNvSpPr txBox="1"/>
          <p:nvPr/>
        </p:nvSpPr>
        <p:spPr>
          <a:xfrm>
            <a:off x="341700" y="993000"/>
            <a:ext cx="19524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r>
              <a:rPr b="1" lang="it-IT" sz="1700">
                <a:solidFill>
                  <a:srgbClr val="17A25F"/>
                </a:solidFill>
                <a:latin typeface="Calibri"/>
                <a:ea typeface="Calibri"/>
                <a:cs typeface="Calibri"/>
                <a:sym typeface="Calibri"/>
              </a:rPr>
              <a:t>Microsoft Outlook</a:t>
            </a:r>
            <a:endParaRPr sz="1700"/>
          </a:p>
        </p:txBody>
      </p:sp>
      <p:sp>
        <p:nvSpPr>
          <p:cNvPr id="158" name="Google Shape;158;p20"/>
          <p:cNvSpPr txBox="1"/>
          <p:nvPr/>
        </p:nvSpPr>
        <p:spPr>
          <a:xfrm>
            <a:off x="648675" y="1386450"/>
            <a:ext cx="3128400" cy="25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Outlook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 è il servizio di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mailing offerto invece da Microsoft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 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Anche in questo caso potrete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rimanere collegati allo  stesso account da più dispositivi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 per averlo a disposizione ovunque.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Offre alcuni </a:t>
            </a:r>
            <a:r>
              <a:rPr b="1" lang="it-IT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vantaggi simili a quelli di Gmail</a:t>
            </a:r>
            <a:r>
              <a:rPr lang="it-IT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. Si </a:t>
            </a:r>
            <a:r>
              <a:rPr b="1" lang="it-IT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integra</a:t>
            </a:r>
            <a:r>
              <a:rPr lang="it-IT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molto bene con la suite Office e Office 365.</a:t>
            </a:r>
            <a:endParaRPr>
              <a:highlight>
                <a:srgbClr val="F2303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20"/>
          <p:cNvSpPr txBox="1"/>
          <p:nvPr/>
        </p:nvSpPr>
        <p:spPr>
          <a:xfrm>
            <a:off x="1148475" y="46225"/>
            <a:ext cx="52014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20"/>
          <p:cNvSpPr txBox="1"/>
          <p:nvPr/>
        </p:nvSpPr>
        <p:spPr>
          <a:xfrm>
            <a:off x="648675" y="3906350"/>
            <a:ext cx="51300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1" name="Google Shape;161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36375" y="1771224"/>
            <a:ext cx="2331250" cy="178555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62" name="Google Shape;162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426925" y="1542064"/>
            <a:ext cx="2212200" cy="2243875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Google Shape;167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2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21"/>
          <p:cNvSpPr txBox="1"/>
          <p:nvPr>
            <p:ph type="title"/>
          </p:nvPr>
        </p:nvSpPr>
        <p:spPr>
          <a:xfrm>
            <a:off x="241500" y="528075"/>
            <a:ext cx="82296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b="1" lang="it-IT" sz="2500">
                <a:solidFill>
                  <a:srgbClr val="4E9CBA"/>
                </a:solidFill>
              </a:rPr>
              <a:t>4. Provider di account</a:t>
            </a:r>
            <a:endParaRPr b="1" sz="2500">
              <a:solidFill>
                <a:srgbClr val="4E9CBA"/>
              </a:solidFill>
            </a:endParaRPr>
          </a:p>
        </p:txBody>
      </p:sp>
      <p:sp>
        <p:nvSpPr>
          <p:cNvPr id="169" name="Google Shape;169;p21"/>
          <p:cNvSpPr txBox="1"/>
          <p:nvPr/>
        </p:nvSpPr>
        <p:spPr>
          <a:xfrm>
            <a:off x="341700" y="993000"/>
            <a:ext cx="19524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r>
              <a:rPr b="1" lang="it-IT" sz="1700">
                <a:solidFill>
                  <a:srgbClr val="17A25F"/>
                </a:solidFill>
                <a:latin typeface="Calibri"/>
                <a:ea typeface="Calibri"/>
                <a:cs typeface="Calibri"/>
                <a:sym typeface="Calibri"/>
              </a:rPr>
              <a:t>Yahoo! Mail</a:t>
            </a:r>
            <a:endParaRPr sz="1700"/>
          </a:p>
        </p:txBody>
      </p:sp>
      <p:sp>
        <p:nvSpPr>
          <p:cNvPr id="170" name="Google Shape;170;p21"/>
          <p:cNvSpPr txBox="1"/>
          <p:nvPr/>
        </p:nvSpPr>
        <p:spPr>
          <a:xfrm>
            <a:off x="648675" y="1386450"/>
            <a:ext cx="31284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Yahoo! Mail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 è forse meno conosciuto dei tre servizi, ma comunque abbastanza diffuso.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Permette di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rimanere sempre collegati alla propria mail essendo un servizio cloud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 e offre servizi simili a Gmail come lo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spazio di archiviazione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 e il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calendario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.  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21"/>
          <p:cNvSpPr txBox="1"/>
          <p:nvPr/>
        </p:nvSpPr>
        <p:spPr>
          <a:xfrm>
            <a:off x="1148475" y="46225"/>
            <a:ext cx="52014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21"/>
          <p:cNvSpPr txBox="1"/>
          <p:nvPr/>
        </p:nvSpPr>
        <p:spPr>
          <a:xfrm>
            <a:off x="648675" y="3906350"/>
            <a:ext cx="51300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3" name="Google Shape;173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11607" y="693225"/>
            <a:ext cx="2456782" cy="375705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