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895">
          <p15:clr>
            <a:srgbClr val="9AA0A6"/>
          </p15:clr>
        </p15:guide>
        <p15:guide id="2" orient="horz" pos="814">
          <p15:clr>
            <a:srgbClr val="9AA0A6"/>
          </p15:clr>
        </p15:guide>
        <p15:guide id="3" pos="454">
          <p15:clr>
            <a:srgbClr val="9AA0A6"/>
          </p15:clr>
        </p15:guide>
        <p15:guide id="4" pos="5443">
          <p15:clr>
            <a:srgbClr val="9AA0A6"/>
          </p15:clr>
        </p15:guide>
        <p15:guide id="5" pos="3823">
          <p15:clr>
            <a:srgbClr val="9AA0A6"/>
          </p15:clr>
        </p15:guide>
        <p15:guide id="6" pos="3742">
          <p15:clr>
            <a:srgbClr val="9AA0A6"/>
          </p15:clr>
        </p15:guide>
        <p15:guide id="7" orient="horz" pos="2705">
          <p15:clr>
            <a:srgbClr val="9AA0A6"/>
          </p15:clr>
        </p15:guide>
        <p15:guide id="8" pos="256">
          <p15:clr>
            <a:srgbClr val="9AA0A6"/>
          </p15:clr>
        </p15:guide>
        <p15:guide id="9" pos="624">
          <p15:clr>
            <a:srgbClr val="9AA0A6"/>
          </p15:clr>
        </p15:guide>
        <p15:guide id="10" pos="447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95"/>
        <p:guide pos="814" orient="horz"/>
        <p:guide pos="454"/>
        <p:guide pos="5443"/>
        <p:guide pos="3823"/>
        <p:guide pos="3742"/>
        <p:guide pos="2705" orient="horz"/>
        <p:guide pos="256"/>
        <p:guide pos="624"/>
        <p:guide pos="44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c003eb95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dc003eb95a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1caac3d59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e1caac3d59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dff06c05f1_0_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dff06c05f1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e1caac3d59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e1caac3d59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dc003eb95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dc003eb95a_0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verticale e tes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2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8.jpg"/><Relationship Id="rId5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>
            <p:ph type="ctrTitle"/>
          </p:nvPr>
        </p:nvSpPr>
        <p:spPr>
          <a:xfrm>
            <a:off x="5096785" y="1383134"/>
            <a:ext cx="3840479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76969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3300"/>
              <a:buFont typeface="Calibri"/>
              <a:buNone/>
            </a:pPr>
            <a:r>
              <a:rPr b="1" lang="it-IT" sz="3300">
                <a:solidFill>
                  <a:srgbClr val="4E9CBA"/>
                </a:solidFill>
              </a:rPr>
              <a:t>SICUREZZA</a:t>
            </a:r>
            <a:endParaRPr b="1" sz="3300" cap="small">
              <a:solidFill>
                <a:srgbClr val="4E9CBA"/>
              </a:solidFill>
            </a:endParaRPr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096785" y="2675778"/>
            <a:ext cx="3840479" cy="4601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800"/>
              <a:buNone/>
            </a:pPr>
            <a:r>
              <a:rPr b="1" lang="it-IT" sz="1800">
                <a:solidFill>
                  <a:srgbClr val="17A25F"/>
                </a:solidFill>
              </a:rPr>
              <a:t>Nome Cognome relatore relatrice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INDICE</a:t>
            </a: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341697" y="1326308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856250" y="1385325"/>
            <a:ext cx="5352900" cy="25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SICUREZZA: COME NAVIGARE IN SICUREZZA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CREARE UNA PASSWORD SICURA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GESTIRE LE PASSWORD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SPOOFING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PHARMING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REDIRECTING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GLOSSARIO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543550" y="1259625"/>
            <a:ext cx="1609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3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4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5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6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7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8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9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/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500">
                <a:solidFill>
                  <a:srgbClr val="4E9CBA"/>
                </a:solidFill>
              </a:rPr>
              <a:t>1. Sicurezza: come navigare in sicurezza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341697" y="1326308"/>
            <a:ext cx="82296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762300" y="1418900"/>
            <a:ext cx="78090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protezione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dei nostri account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deve essere la nostra priorità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quando navighiamo su internet o usiamo un dispositivo, che sia esso un PC o uno smartphone.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password è il nostro primo sistema di difesa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che impedisce ad altri di accedere ai nostri dispositivi, ai nostri account, e quindi di accedere a dati privati.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A volte anche una buona password può risultare inutile, in quanto la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minaccia arriva via mail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ben nascosta,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attraverso indirizzi mail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che ad una prima occhiata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potrebbero essere innocui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Lo stesso vale per la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navigazione in rete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non tutti i siti sono affidabili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ed è necessario saperli riconoscere per evitare di incappare in problemi.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/>
          <p:nvPr/>
        </p:nvSpPr>
        <p:spPr>
          <a:xfrm>
            <a:off x="507300" y="1465375"/>
            <a:ext cx="4275600" cy="25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password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sicura deve essere costituita da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almeno </a:t>
            </a:r>
            <a:r>
              <a:rPr b="1" lang="it-IT">
                <a:solidFill>
                  <a:schemeClr val="dk1"/>
                </a:solidFill>
                <a:highlight>
                  <a:srgbClr val="F23030"/>
                </a:highlight>
                <a:latin typeface="Calibri"/>
                <a:ea typeface="Calibri"/>
                <a:cs typeface="Calibri"/>
                <a:sym typeface="Calibri"/>
              </a:rPr>
              <a:t>otto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caratteri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tra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numeri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lettere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caratteri speciali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cosa migliore è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usare parole comuni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il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nostro nome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di nascita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 più vanno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alternate maiuscole e minuscole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una maggiore protezione sarebbe meglio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utilizzare una password diversa per ogni sito che la richieda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Potreste, per esempio,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sostituire simboli e numeri ad alcune lettere del vostro nome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2. Creare una password sicura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5502900" y="2294700"/>
            <a:ext cx="2968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latin typeface="Calibri"/>
                <a:ea typeface="Calibri"/>
                <a:cs typeface="Calibri"/>
                <a:sym typeface="Calibri"/>
              </a:rPr>
              <a:t>P@$$w0Rd%E$eMp!0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5502900" y="2294700"/>
            <a:ext cx="2968200" cy="5541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7"/>
          <p:cNvSpPr txBox="1"/>
          <p:nvPr/>
        </p:nvSpPr>
        <p:spPr>
          <a:xfrm>
            <a:off x="507375" y="1236575"/>
            <a:ext cx="3717000" cy="25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Ricordare le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password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 diversi siti può risultare difficile 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spesso ci si dimentica o confonde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cosa migliore sarebbe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evitare di scrivere le password sul pc o 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nello stesso luogo in cui abbiamo la nostra postazione.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Possiamo utilizzare dei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programmi e delle applicazioni che fungono da archivio per le nostre password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dalle quali potremo recuperarle con un click.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Anche il nostro </a:t>
            </a:r>
            <a:r>
              <a:rPr b="1" lang="it-IT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browser permette di salvare le password</a:t>
            </a:r>
            <a:r>
              <a:rPr lang="it-IT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, sebbene l’ideale sia quella di non salvare mai alcuna password.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3</a:t>
            </a:r>
            <a:r>
              <a:rPr b="1" lang="it-IT" sz="2500">
                <a:solidFill>
                  <a:srgbClr val="4E9CBA"/>
                </a:solidFill>
              </a:rPr>
              <a:t>. Gestire le password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5502900" y="2294700"/>
            <a:ext cx="2968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4625" y="1444625"/>
            <a:ext cx="4421526" cy="90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7"/>
          <p:cNvSpPr/>
          <p:nvPr/>
        </p:nvSpPr>
        <p:spPr>
          <a:xfrm>
            <a:off x="4410275" y="1791200"/>
            <a:ext cx="790800" cy="152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7"/>
          <p:cNvSpPr/>
          <p:nvPr/>
        </p:nvSpPr>
        <p:spPr>
          <a:xfrm>
            <a:off x="6469700" y="1873450"/>
            <a:ext cx="477300" cy="152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0375" y="2415225"/>
            <a:ext cx="2590025" cy="2254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8"/>
          <p:cNvPicPr preferRelativeResize="0"/>
          <p:nvPr/>
        </p:nvPicPr>
        <p:blipFill rotWithShape="1">
          <a:blip r:embed="rId4">
            <a:alphaModFix/>
          </a:blip>
          <a:srcRect b="6602" l="0" r="2742" t="3566"/>
          <a:stretch/>
        </p:blipFill>
        <p:spPr>
          <a:xfrm>
            <a:off x="-6099800" y="1455289"/>
            <a:ext cx="1815726" cy="344916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8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4. Spoofing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32" name="Google Shape;132;p18"/>
          <p:cNvSpPr txBox="1"/>
          <p:nvPr/>
        </p:nvSpPr>
        <p:spPr>
          <a:xfrm>
            <a:off x="407025" y="1210575"/>
            <a:ext cx="37329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Spoofing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consiste nel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mascheramento o falsificazione di diverse informazioni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riguardanti, per esempio, il mittente di un messaggio.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 ad esempio vediamo una mail che sembra essere inviata da Poste Italiane. In realtà, guardando bene l’indirizzo del mittente, notiamo che si tratta di una email truffa.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Possiamo inoltre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controllare il testo della mail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generalmente in questi casi si tratta di messaggi con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errori grammaticali e scritti in un italiano stentatoo che richiedono nostre informazioni </a:t>
            </a:r>
            <a:r>
              <a:rPr b="1" lang="it-IT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minacciando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pagamenti o blocchi dell’account.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59476" y="1723230"/>
            <a:ext cx="4879050" cy="1697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8"/>
          <p:cNvSpPr/>
          <p:nvPr/>
        </p:nvSpPr>
        <p:spPr>
          <a:xfrm>
            <a:off x="4059475" y="1723225"/>
            <a:ext cx="1238400" cy="122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8"/>
          <p:cNvSpPr/>
          <p:nvPr/>
        </p:nvSpPr>
        <p:spPr>
          <a:xfrm>
            <a:off x="5201275" y="2515775"/>
            <a:ext cx="2569500" cy="255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9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5. Pharming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42" name="Google Shape;142;p19"/>
          <p:cNvSpPr/>
          <p:nvPr/>
        </p:nvSpPr>
        <p:spPr>
          <a:xfrm>
            <a:off x="7072325" y="623900"/>
            <a:ext cx="1716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9"/>
          <p:cNvSpPr/>
          <p:nvPr/>
        </p:nvSpPr>
        <p:spPr>
          <a:xfrm>
            <a:off x="6959100" y="1628850"/>
            <a:ext cx="1512000" cy="255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9"/>
          <p:cNvSpPr/>
          <p:nvPr/>
        </p:nvSpPr>
        <p:spPr>
          <a:xfrm>
            <a:off x="7015175" y="4239750"/>
            <a:ext cx="907200" cy="29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9"/>
          <p:cNvSpPr txBox="1"/>
          <p:nvPr/>
        </p:nvSpPr>
        <p:spPr>
          <a:xfrm>
            <a:off x="407025" y="1159175"/>
            <a:ext cx="37419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Pharming consiste nel reindirizzamento dell’utente dal sito che stava cercando ad un altro fittizio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il quale potrebbe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installare un virus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sul nostro dispositivo, oppure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rubare dei dati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nel momento in cui andiamo ad inserirli o tentiamo l’accesso al sito.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In questo caso è difficile riconoscere un sito fittizio, in quanto si presenta pressochè identico a quello originale, ma una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soluzione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può essere l’adozione di un buon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antivirus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insieme ad alcuni accorgimenti: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evitare siti sospetti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non cliccare link in email ambigue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prestare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attenzione ad anomalie nel sito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che potrebbe richiederci informazioni mai richieste prima.  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1800" y="1053072"/>
            <a:ext cx="2276400" cy="2134125"/>
          </a:xfrm>
          <a:prstGeom prst="rect">
            <a:avLst/>
          </a:prstGeom>
          <a:noFill/>
          <a:ln cap="flat" cmpd="sng" w="9525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47" name="Google Shape;147;p19"/>
          <p:cNvSpPr/>
          <p:nvPr/>
        </p:nvSpPr>
        <p:spPr>
          <a:xfrm>
            <a:off x="4801800" y="1053075"/>
            <a:ext cx="246600" cy="188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9"/>
          <p:cNvSpPr/>
          <p:nvPr/>
        </p:nvSpPr>
        <p:spPr>
          <a:xfrm>
            <a:off x="4878200" y="2295000"/>
            <a:ext cx="968400" cy="2325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9"/>
          <p:cNvSpPr/>
          <p:nvPr/>
        </p:nvSpPr>
        <p:spPr>
          <a:xfrm>
            <a:off x="5945300" y="3321550"/>
            <a:ext cx="2276400" cy="13533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9"/>
          <p:cNvSpPr txBox="1"/>
          <p:nvPr/>
        </p:nvSpPr>
        <p:spPr>
          <a:xfrm>
            <a:off x="5985600" y="3259450"/>
            <a:ext cx="22488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Possiamo anche cliccare sul lucchetto nella barra degli indirizzi, che ci indica un sito sicuro, ma ci permette di verificare abbia un certificato valido e sicuro.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1" name="Google Shape;151;p19"/>
          <p:cNvCxnSpPr>
            <a:stCxn id="146" idx="3"/>
            <a:endCxn id="150" idx="3"/>
          </p:cNvCxnSpPr>
          <p:nvPr/>
        </p:nvCxnSpPr>
        <p:spPr>
          <a:xfrm>
            <a:off x="7078200" y="2120134"/>
            <a:ext cx="1156200" cy="1878000"/>
          </a:xfrm>
          <a:prstGeom prst="bentConnector3">
            <a:avLst>
              <a:gd fmla="val 120595" name="adj1"/>
            </a:avLst>
          </a:prstGeom>
          <a:noFill/>
          <a:ln cap="flat" cmpd="sng" w="9525">
            <a:solidFill>
              <a:srgbClr val="F2303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0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5</a:t>
            </a:r>
            <a:r>
              <a:rPr b="1" lang="it-IT" sz="2500">
                <a:solidFill>
                  <a:srgbClr val="4E9CBA"/>
                </a:solidFill>
              </a:rPr>
              <a:t>. Redirecting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58" name="Google Shape;158;p20"/>
          <p:cNvSpPr/>
          <p:nvPr/>
        </p:nvSpPr>
        <p:spPr>
          <a:xfrm>
            <a:off x="7072325" y="623900"/>
            <a:ext cx="1716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0"/>
          <p:cNvSpPr/>
          <p:nvPr/>
        </p:nvSpPr>
        <p:spPr>
          <a:xfrm>
            <a:off x="6959100" y="1628850"/>
            <a:ext cx="1512000" cy="255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0"/>
          <p:cNvSpPr/>
          <p:nvPr/>
        </p:nvSpPr>
        <p:spPr>
          <a:xfrm>
            <a:off x="7015175" y="4239750"/>
            <a:ext cx="907200" cy="29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0"/>
          <p:cNvSpPr txBox="1"/>
          <p:nvPr/>
        </p:nvSpPr>
        <p:spPr>
          <a:xfrm>
            <a:off x="407025" y="1159175"/>
            <a:ext cx="37419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Redirecting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consiste nella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deviazione </a:t>
            </a:r>
            <a:r>
              <a:rPr b="1"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ad un altro indirizzo diverso da quello digitato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in modo che gli utenti visualizzino una pagina differente da quella desiderata, spesso </a:t>
            </a:r>
            <a:r>
              <a:rPr b="1"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contenente spam 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 appositamente </a:t>
            </a:r>
            <a:r>
              <a:rPr b="1"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creata per farci inserire dati personali o installare malware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Per difendersi da queste pratiche è necessario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controllare sempre il sito nella barra di ricerca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che in caso di redirecting dovrebbe cambiare e ancora il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lucchetto nella barra di ricerca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Un buon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antivirus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dovrebbe anche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segnalare l’anomalia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 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1800" y="1053072"/>
            <a:ext cx="2276400" cy="2134125"/>
          </a:xfrm>
          <a:prstGeom prst="rect">
            <a:avLst/>
          </a:prstGeom>
          <a:noFill/>
          <a:ln cap="flat" cmpd="sng" w="9525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63" name="Google Shape;163;p20"/>
          <p:cNvSpPr/>
          <p:nvPr/>
        </p:nvSpPr>
        <p:spPr>
          <a:xfrm>
            <a:off x="4801800" y="1053075"/>
            <a:ext cx="246600" cy="188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0"/>
          <p:cNvSpPr/>
          <p:nvPr/>
        </p:nvSpPr>
        <p:spPr>
          <a:xfrm>
            <a:off x="4878200" y="2295000"/>
            <a:ext cx="968400" cy="2325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0"/>
          <p:cNvSpPr/>
          <p:nvPr/>
        </p:nvSpPr>
        <p:spPr>
          <a:xfrm>
            <a:off x="5945300" y="3321550"/>
            <a:ext cx="2276400" cy="13533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0"/>
          <p:cNvSpPr txBox="1"/>
          <p:nvPr/>
        </p:nvSpPr>
        <p:spPr>
          <a:xfrm>
            <a:off x="5985600" y="3259450"/>
            <a:ext cx="22488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Possiamo anche cliccare sul lucchetto nella barra degli indirizzi, che ci indica un sito sicuro, ma ci permette di verificare abbia un certificato valido e sicuro.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7" name="Google Shape;167;p20"/>
          <p:cNvCxnSpPr>
            <a:stCxn id="162" idx="3"/>
            <a:endCxn id="166" idx="3"/>
          </p:cNvCxnSpPr>
          <p:nvPr/>
        </p:nvCxnSpPr>
        <p:spPr>
          <a:xfrm>
            <a:off x="7078200" y="2120134"/>
            <a:ext cx="1156200" cy="1878000"/>
          </a:xfrm>
          <a:prstGeom prst="bentConnector3">
            <a:avLst>
              <a:gd fmla="val 120595" name="adj1"/>
            </a:avLst>
          </a:prstGeom>
          <a:noFill/>
          <a:ln cap="flat" cmpd="sng" w="9525">
            <a:solidFill>
              <a:srgbClr val="F2303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1"/>
          <p:cNvSpPr txBox="1"/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GLOSSARIO</a:t>
            </a:r>
            <a:endParaRPr/>
          </a:p>
        </p:txBody>
      </p:sp>
      <p:sp>
        <p:nvSpPr>
          <p:cNvPr id="174" name="Google Shape;174;p21"/>
          <p:cNvSpPr txBox="1"/>
          <p:nvPr/>
        </p:nvSpPr>
        <p:spPr>
          <a:xfrm>
            <a:off x="756150" y="1295600"/>
            <a:ext cx="8229600" cy="33093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Antivirus: </a:t>
            </a:r>
            <a:r>
              <a:rPr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programma che blocca i malware e protegge il nostro dispositivo, avvisandoci in caso di comportamenti sospetti da parte di un sito, un programma o un file.</a:t>
            </a:r>
            <a:r>
              <a:rPr b="1"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Browser: </a:t>
            </a:r>
            <a:r>
              <a:rPr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è un software che consente di navigare il World Wide Web: cioè l’insieme dei siti internet.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E-mail: </a:t>
            </a:r>
            <a:r>
              <a:rPr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posta elettronica. Servizio Internet che consente di inviare e ricevere messaggi utilizzando un dispositivo (pc, smartphone, tablet) connesso in rete attraverso un proprio account di posta registrato presso un fornitore del servizio.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Malware: 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malware, abbreviazione di "malicious software", è un software intenzionalmente progettato per causare danni a un computer. I virus informatici, worm, trojan, spyware, adware sono tipi di malware.</a:t>
            </a:r>
            <a:endParaRPr b="1"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Password: </a:t>
            </a:r>
            <a:r>
              <a:rPr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sequenza di caratteri (lettere, numeri, caratteri speciali) utilizzata per accedere in modo esclusivo a una risorsa informatica.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Pharming: 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Pharming consiste nel reindirizzamento dell’utente dal sito che stava cercando ad un altro fittizio.</a:t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Spam: 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numero elevato di</a:t>
            </a: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 non richieste generalmente relative a pubblicità indesiderata.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Spoofing: 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 Spoofing consiste nel mascheramento o falsificazione di diverse informazioni riguardanti, per esempio, il mittente di un messaggio.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Redirecting: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il Redirecting consiste nella deviazione </a:t>
            </a:r>
            <a:r>
              <a:rPr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ad un altro indirizzo diverso da quello digitato, in modo che gli utenti visualizzino una pagina differente da quella desiderata.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