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895">
          <p15:clr>
            <a:srgbClr val="9AA0A6"/>
          </p15:clr>
        </p15:guide>
        <p15:guide id="2" orient="horz" pos="814">
          <p15:clr>
            <a:srgbClr val="9AA0A6"/>
          </p15:clr>
        </p15:guide>
        <p15:guide id="3" pos="454">
          <p15:clr>
            <a:srgbClr val="9AA0A6"/>
          </p15:clr>
        </p15:guide>
        <p15:guide id="4" pos="5443">
          <p15:clr>
            <a:srgbClr val="9AA0A6"/>
          </p15:clr>
        </p15:guide>
        <p15:guide id="5" pos="3823">
          <p15:clr>
            <a:srgbClr val="9AA0A6"/>
          </p15:clr>
        </p15:guide>
        <p15:guide id="6" pos="3742">
          <p15:clr>
            <a:srgbClr val="9AA0A6"/>
          </p15:clr>
        </p15:guide>
        <p15:guide id="7" orient="horz" pos="2705">
          <p15:clr>
            <a:srgbClr val="9AA0A6"/>
          </p15:clr>
        </p15:guide>
        <p15:guide id="8" pos="256">
          <p15:clr>
            <a:srgbClr val="9AA0A6"/>
          </p15:clr>
        </p15:guide>
        <p15:guide id="9" pos="624">
          <p15:clr>
            <a:srgbClr val="9AA0A6"/>
          </p15:clr>
        </p15:guide>
        <p15:guide id="10" pos="447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895"/>
        <p:guide pos="814" orient="horz"/>
        <p:guide pos="454"/>
        <p:guide pos="5443"/>
        <p:guide pos="3823"/>
        <p:guide pos="3742"/>
        <p:guide pos="2705" orient="horz"/>
        <p:guide pos="256"/>
        <p:guide pos="624"/>
        <p:guide pos="447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dc003eb95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gdc003eb95a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e24478bb9d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ge24478bb9d_0_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dff06c05f1_0_8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dff06c05f1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e24478bb9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ge24478bb9d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dc003eb95a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gdc003eb95a_0_2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verticale e tes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6012656" y="771525"/>
            <a:ext cx="3290888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821656" y="-1209675"/>
            <a:ext cx="3290888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2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jpg"/><Relationship Id="rId4" Type="http://schemas.openxmlformats.org/officeDocument/2006/relationships/hyperlink" Target="https://www.spid.gov.it/richiedi-spid" TargetMode="External"/><Relationship Id="rId5" Type="http://schemas.openxmlformats.org/officeDocument/2006/relationships/hyperlink" Target="https://id.lepida.it/idm/app/registrazione.jsp" TargetMode="External"/><Relationship Id="rId6" Type="http://schemas.openxmlformats.org/officeDocument/2006/relationships/hyperlink" Target="https://posteid.poste.it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>
            <p:ph type="ctrTitle"/>
          </p:nvPr>
        </p:nvSpPr>
        <p:spPr>
          <a:xfrm>
            <a:off x="5096785" y="1383134"/>
            <a:ext cx="3840479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76969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3300"/>
              <a:buFont typeface="Calibri"/>
              <a:buNone/>
            </a:pPr>
            <a:r>
              <a:rPr b="1" lang="it-IT" sz="3300">
                <a:solidFill>
                  <a:srgbClr val="4E9CBA"/>
                </a:solidFill>
              </a:rPr>
              <a:t>SERVIZI AL CITTADINO: SPID</a:t>
            </a:r>
            <a:endParaRPr b="1" sz="3300" cap="small">
              <a:solidFill>
                <a:srgbClr val="4E9CBA"/>
              </a:solidFill>
            </a:endParaRPr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096785" y="2675778"/>
            <a:ext cx="3840479" cy="4601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800"/>
              <a:buNone/>
            </a:pPr>
            <a:r>
              <a:rPr b="1" lang="it-IT" sz="1800">
                <a:solidFill>
                  <a:srgbClr val="17A25F"/>
                </a:solidFill>
              </a:rPr>
              <a:t>Nome Cognome relatore relatrice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Google Shape;157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4"/>
          <p:cNvSpPr txBox="1"/>
          <p:nvPr>
            <p:ph type="title"/>
          </p:nvPr>
        </p:nvSpPr>
        <p:spPr>
          <a:xfrm>
            <a:off x="241495" y="52807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b="1" lang="it-IT" sz="2500">
                <a:solidFill>
                  <a:srgbClr val="4E9CBA"/>
                </a:solidFill>
              </a:rPr>
              <a:t>INDICE</a:t>
            </a:r>
            <a:endParaRPr/>
          </a:p>
        </p:txBody>
      </p:sp>
      <p:sp>
        <p:nvSpPr>
          <p:cNvPr id="93" name="Google Shape;93;p14"/>
          <p:cNvSpPr txBox="1"/>
          <p:nvPr/>
        </p:nvSpPr>
        <p:spPr>
          <a:xfrm>
            <a:off x="341697" y="1326308"/>
            <a:ext cx="8229600" cy="36292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 b="1" i="0" sz="1400" u="none" cap="none" strike="noStrike">
              <a:solidFill>
                <a:srgbClr val="17A2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4"/>
          <p:cNvSpPr txBox="1"/>
          <p:nvPr/>
        </p:nvSpPr>
        <p:spPr>
          <a:xfrm>
            <a:off x="856250" y="1385325"/>
            <a:ext cx="5352900" cy="25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11150" lvl="0" marL="457200" marR="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it-IT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SPID: COS’È?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marR="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it-IT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 FARE?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marR="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it-IT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 USARE SPID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it-IT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LIVELLI DI SICUREZZA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marR="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it-IT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DOVE USARE SPID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marR="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it-IT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GLOSSARIO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5543550" y="1259625"/>
            <a:ext cx="16098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pag. 3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pag. 4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pag. 6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pag. 7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pag. 8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pag. 9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5"/>
          <p:cNvSpPr txBox="1"/>
          <p:nvPr>
            <p:ph type="title"/>
          </p:nvPr>
        </p:nvSpPr>
        <p:spPr>
          <a:xfrm>
            <a:off x="241495" y="52807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45720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500">
                <a:solidFill>
                  <a:srgbClr val="4E9CBA"/>
                </a:solidFill>
              </a:rPr>
              <a:t>1. SPID - Cos’è?</a:t>
            </a:r>
            <a:endParaRPr/>
          </a:p>
        </p:txBody>
      </p:sp>
      <p:sp>
        <p:nvSpPr>
          <p:cNvPr id="102" name="Google Shape;102;p15"/>
          <p:cNvSpPr txBox="1"/>
          <p:nvPr/>
        </p:nvSpPr>
        <p:spPr>
          <a:xfrm>
            <a:off x="341697" y="1326308"/>
            <a:ext cx="8229600" cy="3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 b="1" i="0" sz="1400" u="none" cap="none" strike="noStrike">
              <a:solidFill>
                <a:srgbClr val="17A2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5"/>
          <p:cNvSpPr txBox="1"/>
          <p:nvPr/>
        </p:nvSpPr>
        <p:spPr>
          <a:xfrm>
            <a:off x="762300" y="1418900"/>
            <a:ext cx="7809000" cy="22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SPID il Sistema Pubblico di Identità Digitale</a:t>
            </a:r>
            <a:r>
              <a:rPr lang="it-IT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che permette di </a:t>
            </a:r>
            <a:r>
              <a:rPr b="1" lang="it-IT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accedere con un solo username e una sola password a tutti i servizi online della Pubblica Amministrazione</a:t>
            </a:r>
            <a:r>
              <a:rPr lang="it-IT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e di alcuni soggetti privati aderenti.</a:t>
            </a:r>
            <a:endParaRPr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Grazie allo SPID potremo avere dunque un </a:t>
            </a:r>
            <a:r>
              <a:rPr b="1" lang="it-IT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unico account</a:t>
            </a:r>
            <a:r>
              <a:rPr lang="it-IT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da usare per accedere a tutti i servizi della Pubblica Amministrazione: dall’</a:t>
            </a:r>
            <a:r>
              <a:rPr b="1" lang="it-IT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iscrizione a scuola dei figli</a:t>
            </a:r>
            <a:r>
              <a:rPr lang="it-IT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, al </a:t>
            </a:r>
            <a:r>
              <a:rPr b="1" lang="it-IT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pagamento di ticket</a:t>
            </a:r>
            <a:r>
              <a:rPr lang="it-IT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b="1" lang="it-IT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prenotare una visita</a:t>
            </a:r>
            <a:r>
              <a:rPr lang="it-IT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.</a:t>
            </a:r>
            <a:endParaRPr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Permette quindi di rendere </a:t>
            </a:r>
            <a:r>
              <a:rPr b="1" lang="it-IT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più veloci ed immediati alcuni servizi</a:t>
            </a:r>
            <a:r>
              <a:rPr lang="it-IT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, dal momento che potremo </a:t>
            </a:r>
            <a:r>
              <a:rPr b="1" lang="it-IT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accedervi da PC, smartphone o tablet</a:t>
            </a:r>
            <a:r>
              <a:rPr lang="it-IT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.</a:t>
            </a:r>
            <a:endParaRPr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333333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6"/>
          <p:cNvSpPr txBox="1"/>
          <p:nvPr/>
        </p:nvSpPr>
        <p:spPr>
          <a:xfrm>
            <a:off x="507300" y="1465375"/>
            <a:ext cx="6515100" cy="2558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Sul sito </a:t>
            </a:r>
            <a:r>
              <a:rPr b="1" lang="it-IT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https://www.spid.gov.it/richiedi-spid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potremo scegliere il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metodo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 il quale richiedere lo SPID, tra questi: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Lepida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b="1" lang="it-IT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https://id.lepida.it/idm/app/registrazione.jsp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), per il quale ci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serviranno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un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account valido di posta elettronica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copia digitale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tessera sanitaria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documento d’identità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Poste ID 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b="1" lang="it-IT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https://posteid.poste.it/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), per il quale ci serviranno le cose viste sopra, a meno che non si sia già in possesso di un account Poste ID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entrambi i casi basterà seguire le istruzioni durante la registrazione per completarla.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9076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t/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9076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t/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9076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t/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6"/>
          <p:cNvSpPr txBox="1"/>
          <p:nvPr>
            <p:ph type="title"/>
          </p:nvPr>
        </p:nvSpPr>
        <p:spPr>
          <a:xfrm>
            <a:off x="241500" y="528075"/>
            <a:ext cx="82296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b="1" lang="it-IT" sz="2500">
                <a:solidFill>
                  <a:srgbClr val="4E9CBA"/>
                </a:solidFill>
              </a:rPr>
              <a:t>2. </a:t>
            </a:r>
            <a:r>
              <a:rPr b="1" lang="it-IT" sz="2500">
                <a:solidFill>
                  <a:srgbClr val="4E9CBA"/>
                </a:solidFill>
              </a:rPr>
              <a:t>Come fare?</a:t>
            </a:r>
            <a:endParaRPr b="1" sz="2500">
              <a:solidFill>
                <a:srgbClr val="4E9CB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7"/>
          <p:cNvSpPr txBox="1"/>
          <p:nvPr/>
        </p:nvSpPr>
        <p:spPr>
          <a:xfrm>
            <a:off x="507300" y="1465375"/>
            <a:ext cx="6515100" cy="2558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 volta registrati dovremo anche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scegliere una modalità di riconoscimento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potremo scegliere tra: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03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CIE/CNS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devi avere Carta Nazionale dei Servizi (CNS) o la Carta di Identità Elettronica (CIE) in corso di validità, il PIN e il lettore collegato.</a:t>
            </a:r>
            <a:endParaRPr>
              <a:solidFill>
                <a:schemeClr val="dk1"/>
              </a:solidFill>
            </a:endParaRPr>
          </a:p>
          <a:p>
            <a:pPr indent="-2603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Firma digitale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Se hai un dispositivo di firma digitale valida potrai utilizzarlo per firmare il modulo di adesione da scaricare per poi ricaricarlo sul sistema.</a:t>
            </a:r>
            <a:endParaRPr>
              <a:solidFill>
                <a:schemeClr val="dk1"/>
              </a:solidFill>
            </a:endParaRPr>
          </a:p>
          <a:p>
            <a:pPr indent="-2603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 persona 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(de visu): potrai scegliere lo sportello che ti è più comodo dove farti identificare.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9076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t/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9076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t/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9076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t/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7"/>
          <p:cNvSpPr txBox="1"/>
          <p:nvPr>
            <p:ph type="title"/>
          </p:nvPr>
        </p:nvSpPr>
        <p:spPr>
          <a:xfrm>
            <a:off x="241500" y="528075"/>
            <a:ext cx="82296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b="1" lang="it-IT" sz="2500">
                <a:solidFill>
                  <a:srgbClr val="4E9CBA"/>
                </a:solidFill>
              </a:rPr>
              <a:t>2. Come fare?</a:t>
            </a:r>
            <a:endParaRPr b="1" sz="2500">
              <a:solidFill>
                <a:srgbClr val="4E9CB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8"/>
          <p:cNvPicPr preferRelativeResize="0"/>
          <p:nvPr/>
        </p:nvPicPr>
        <p:blipFill rotWithShape="1">
          <a:blip r:embed="rId4">
            <a:alphaModFix/>
          </a:blip>
          <a:srcRect b="6602" l="0" r="2742" t="3566"/>
          <a:stretch/>
        </p:blipFill>
        <p:spPr>
          <a:xfrm>
            <a:off x="-6099800" y="1455289"/>
            <a:ext cx="1815726" cy="344916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8"/>
          <p:cNvSpPr txBox="1"/>
          <p:nvPr>
            <p:ph type="title"/>
          </p:nvPr>
        </p:nvSpPr>
        <p:spPr>
          <a:xfrm>
            <a:off x="241500" y="528075"/>
            <a:ext cx="82296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b="1" lang="it-IT" sz="2500">
                <a:solidFill>
                  <a:srgbClr val="4E9CBA"/>
                </a:solidFill>
              </a:rPr>
              <a:t>3. Come usare SPID</a:t>
            </a:r>
            <a:endParaRPr b="1" sz="2500">
              <a:solidFill>
                <a:srgbClr val="4E9CBA"/>
              </a:solidFill>
            </a:endParaRPr>
          </a:p>
        </p:txBody>
      </p:sp>
      <p:sp>
        <p:nvSpPr>
          <p:cNvPr id="125" name="Google Shape;125;p18"/>
          <p:cNvSpPr txBox="1"/>
          <p:nvPr/>
        </p:nvSpPr>
        <p:spPr>
          <a:xfrm>
            <a:off x="407025" y="1210575"/>
            <a:ext cx="3376200" cy="32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Con le tue credenziali SPID potrai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accedere ai servizi online 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offerti dalle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Pubbliche Amministrazioni 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e dei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soggetti Privati 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aderenti al sistema SPID.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Basterà selezionare il tasto «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Entra con SPID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» all'interno del sito, scegliere come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gestore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quello con cui ci siamo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registrati a SPID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, i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nserire le proprie credenziali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ed eventualmente il codice temporaneo OTP se richiesto dal livello di sicurezza del servizio a cui si vuole accedere.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6" name="Google Shape;126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83213" y="1873150"/>
            <a:ext cx="4981575" cy="1876425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18"/>
          <p:cNvSpPr/>
          <p:nvPr/>
        </p:nvSpPr>
        <p:spPr>
          <a:xfrm>
            <a:off x="5249575" y="2650575"/>
            <a:ext cx="2032200" cy="5571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F230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19"/>
          <p:cNvSpPr txBox="1"/>
          <p:nvPr>
            <p:ph type="title"/>
          </p:nvPr>
        </p:nvSpPr>
        <p:spPr>
          <a:xfrm>
            <a:off x="241500" y="528075"/>
            <a:ext cx="82296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b="1" lang="it-IT" sz="2500">
                <a:solidFill>
                  <a:srgbClr val="4E9CBA"/>
                </a:solidFill>
              </a:rPr>
              <a:t>4. I livelli di sicurezza</a:t>
            </a:r>
            <a:endParaRPr b="1" sz="2500">
              <a:solidFill>
                <a:srgbClr val="4E9CBA"/>
              </a:solidFill>
            </a:endParaRPr>
          </a:p>
        </p:txBody>
      </p:sp>
      <p:sp>
        <p:nvSpPr>
          <p:cNvPr id="134" name="Google Shape;134;p19"/>
          <p:cNvSpPr/>
          <p:nvPr/>
        </p:nvSpPr>
        <p:spPr>
          <a:xfrm>
            <a:off x="7072325" y="623900"/>
            <a:ext cx="1716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9"/>
          <p:cNvSpPr/>
          <p:nvPr/>
        </p:nvSpPr>
        <p:spPr>
          <a:xfrm>
            <a:off x="7015175" y="4239750"/>
            <a:ext cx="907200" cy="291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9"/>
          <p:cNvSpPr txBox="1"/>
          <p:nvPr/>
        </p:nvSpPr>
        <p:spPr>
          <a:xfrm>
            <a:off x="365200" y="1116775"/>
            <a:ext cx="6650100" cy="25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Spid ha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tre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diversi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livelli di sicurezza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, ma in cosa si distinguono?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2603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primo livello 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permette di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accedere ai servizi online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attraverso un nome utente e una password scelti dall’utente.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03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secondo livello 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è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necessario per servizi che richiedono un grado di sicurezza maggiore 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permette l’accesso attraverso un nome utente e una password scelti dall’utente, più la generazione di un codice temporaneo di accesso (one time password).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03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terzo livello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oltre al nome utente e la password,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richiede un supporto fisico</a:t>
            </a:r>
            <a:b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(es. smart card) per l’identificazione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0"/>
          <p:cNvSpPr txBox="1"/>
          <p:nvPr>
            <p:ph type="title"/>
          </p:nvPr>
        </p:nvSpPr>
        <p:spPr>
          <a:xfrm>
            <a:off x="241500" y="528075"/>
            <a:ext cx="82296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b="1" lang="it-IT" sz="2500">
                <a:solidFill>
                  <a:srgbClr val="4E9CBA"/>
                </a:solidFill>
              </a:rPr>
              <a:t>5</a:t>
            </a:r>
            <a:r>
              <a:rPr b="1" lang="it-IT" sz="2500">
                <a:solidFill>
                  <a:srgbClr val="4E9CBA"/>
                </a:solidFill>
              </a:rPr>
              <a:t>. Dove usare SPID</a:t>
            </a:r>
            <a:endParaRPr b="1" sz="2500">
              <a:solidFill>
                <a:srgbClr val="4E9CBA"/>
              </a:solidFill>
            </a:endParaRPr>
          </a:p>
        </p:txBody>
      </p:sp>
      <p:sp>
        <p:nvSpPr>
          <p:cNvPr id="143" name="Google Shape;143;p20"/>
          <p:cNvSpPr/>
          <p:nvPr/>
        </p:nvSpPr>
        <p:spPr>
          <a:xfrm>
            <a:off x="7072325" y="623900"/>
            <a:ext cx="1716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20"/>
          <p:cNvSpPr/>
          <p:nvPr/>
        </p:nvSpPr>
        <p:spPr>
          <a:xfrm>
            <a:off x="7015175" y="4239750"/>
            <a:ext cx="907200" cy="291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20"/>
          <p:cNvSpPr txBox="1"/>
          <p:nvPr/>
        </p:nvSpPr>
        <p:spPr>
          <a:xfrm>
            <a:off x="365200" y="1116775"/>
            <a:ext cx="66501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Nel caso in cui volessimo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informarci sugli enti online con cui potremo utilizzare il nostro SPID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, potremo eventualmente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consultare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la lista messaci a disposizione direttamente dal sito ufficiale: </a:t>
            </a:r>
            <a:r>
              <a:rPr b="1" lang="it-IT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https://www.spid.gov.it/servizi </a:t>
            </a:r>
            <a:endParaRPr b="1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Potremo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accedere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tutti questi servizi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sia da PC che da dispositivi mobili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tramite browser o app, in modo da essere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sempre collegati ai servizi utili ai cittadini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1"/>
          <p:cNvSpPr txBox="1"/>
          <p:nvPr>
            <p:ph type="title"/>
          </p:nvPr>
        </p:nvSpPr>
        <p:spPr>
          <a:xfrm>
            <a:off x="241495" y="52807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b="1" lang="it-IT" sz="2500">
                <a:solidFill>
                  <a:srgbClr val="4E9CBA"/>
                </a:solidFill>
              </a:rPr>
              <a:t>GLOSSARIO</a:t>
            </a:r>
            <a:endParaRPr/>
          </a:p>
        </p:txBody>
      </p:sp>
      <p:sp>
        <p:nvSpPr>
          <p:cNvPr id="152" name="Google Shape;152;p21"/>
          <p:cNvSpPr txBox="1"/>
          <p:nvPr/>
        </p:nvSpPr>
        <p:spPr>
          <a:xfrm>
            <a:off x="756150" y="1295600"/>
            <a:ext cx="8229600" cy="33093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CIE</a:t>
            </a:r>
            <a:r>
              <a:rPr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Carta di Identità Digitale.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CNS</a:t>
            </a:r>
            <a:r>
              <a:rPr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Carta Nazionale dei Servizi. 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Firma digitale</a:t>
            </a:r>
            <a:r>
              <a:rPr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La firma digitale è un metodo matematico teso a dimostrare l'autenticità di un messaggio o di un documento digitale inviato tra mittente e destinatario attraverso un canale di comunicazione elettronico.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Password: </a:t>
            </a:r>
            <a:r>
              <a:rPr lang="it-IT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parola segreta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Username:</a:t>
            </a:r>
            <a:r>
              <a:rPr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nome utente, talvolta può coincidere con l’indirizzo di posta elettronica oppure, al momento della registrazione, può dover essere creato. Sarà quindi il sito stesso a chiedere all’utente di creare un nome specifico: un Nickname, un soprannome univoco con il quale l’utente sarà riconosciuto dal servizio al quale si sta registrando.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