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95">
          <p15:clr>
            <a:srgbClr val="9AA0A6"/>
          </p15:clr>
        </p15:guide>
        <p15:guide id="2" orient="horz" pos="814">
          <p15:clr>
            <a:srgbClr val="9AA0A6"/>
          </p15:clr>
        </p15:guide>
        <p15:guide id="3" pos="454">
          <p15:clr>
            <a:srgbClr val="9AA0A6"/>
          </p15:clr>
        </p15:guide>
        <p15:guide id="4" pos="5443">
          <p15:clr>
            <a:srgbClr val="9AA0A6"/>
          </p15:clr>
        </p15:guide>
        <p15:guide id="5" pos="3823">
          <p15:clr>
            <a:srgbClr val="9AA0A6"/>
          </p15:clr>
        </p15:guide>
        <p15:guide id="6" pos="3742">
          <p15:clr>
            <a:srgbClr val="9AA0A6"/>
          </p15:clr>
        </p15:guide>
        <p15:guide id="7" orient="horz" pos="2705">
          <p15:clr>
            <a:srgbClr val="9AA0A6"/>
          </p15:clr>
        </p15:guide>
        <p15:guide id="8" pos="256">
          <p15:clr>
            <a:srgbClr val="9AA0A6"/>
          </p15:clr>
        </p15:guide>
        <p15:guide id="9" pos="624">
          <p15:clr>
            <a:srgbClr val="9AA0A6"/>
          </p15:clr>
        </p15:guide>
        <p15:guide id="10" pos="447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95"/>
        <p:guide pos="814" orient="horz"/>
        <p:guide pos="454"/>
        <p:guide pos="5443"/>
        <p:guide pos="3823"/>
        <p:guide pos="3742"/>
        <p:guide pos="2705" orient="horz"/>
        <p:guide pos="256"/>
        <p:guide pos="624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c003eb9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dc003eb95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ff06c05f1_0_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ff06c05f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22a1b4c2d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22a1b4c2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dc003eb95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dc003eb95a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3.jpg"/><Relationship Id="rId5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Relationship Id="rId4" Type="http://schemas.openxmlformats.org/officeDocument/2006/relationships/hyperlink" Target="https://www.bufale.net/" TargetMode="External"/><Relationship Id="rId5" Type="http://schemas.openxmlformats.org/officeDocument/2006/relationships/hyperlink" Target="https://www.butac.it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5096785" y="1383134"/>
            <a:ext cx="3840479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6969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3300"/>
              <a:buFont typeface="Calibri"/>
              <a:buNone/>
            </a:pPr>
            <a:r>
              <a:rPr b="1" lang="it-IT" sz="3300">
                <a:solidFill>
                  <a:srgbClr val="4E9CBA"/>
                </a:solidFill>
              </a:rPr>
              <a:t>FAKE NEWS E BUFALE</a:t>
            </a:r>
            <a:endParaRPr b="1" sz="3300" cap="small">
              <a:solidFill>
                <a:srgbClr val="4E9CBA"/>
              </a:solidFill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096785" y="2675778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None/>
            </a:pPr>
            <a:r>
              <a:rPr b="1" lang="it-IT" sz="1800">
                <a:solidFill>
                  <a:srgbClr val="17A25F"/>
                </a:solidFill>
              </a:rPr>
              <a:t>Nome Cognome relatore relatrice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INDICE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856250" y="1385325"/>
            <a:ext cx="5352900" cy="25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FAKE NEWS E BUFALE: DI COSA SI TRATTA?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CARATTERISTICHE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TIPOLOGIE DI FAKE NEWS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PROTEGGERSI?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GLOSSARIO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543550" y="1259625"/>
            <a:ext cx="1609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3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4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5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7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8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500">
                <a:solidFill>
                  <a:srgbClr val="4E9CBA"/>
                </a:solidFill>
              </a:rPr>
              <a:t>1. Fake news e Bufale - Di cosa si tratta?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1" i="0" sz="1400" u="none" cap="none" strike="noStrik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762300" y="1418900"/>
            <a:ext cx="78090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Fake news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bufale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sono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informazioni false, inventate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diffuse con lo scopo di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disinformare le persone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attraverso canali che, invece, dovrebbero informare.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A volte si tratta di notizie false facilmente identificabili, altre volte è molto più difficile rendersi conto della falsità di quello che leggiamo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 possiamo essere portati a crederci e, addirittura, condividere con altre persone quanto abbiamo appreso, diffondendo così la disinformazione.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Possiamo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difenderci da fake news e bufale conoscendone la struttura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ma anche facendo una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ricerca su internet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nel momento in cui non siamo sicuri della veridicità di un’informazione.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507300" y="1292700"/>
            <a:ext cx="3269700" cy="25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 fake news è una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notizia relativa a qualcosa che è appena avvenuto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fake news potrebbe essere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parzialmente vera o parzialmente verosimile.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Fake News storica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 quella diffusa via radio, come fosse un comunicato del governo, da Orson Welles (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“La Guerra dei Mondi”),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nel 1938, provocando un’ondata di panico generale quando molti ascoltatori credettero veramente in un’imminente invasione aliena.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tutto non era nato come Fake News, ma chi si collegò a trasmissione già iniziata non ebbe modo di verificare quanto stesse ascoltando. 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2. Caratteristiche 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241500" y="845500"/>
            <a:ext cx="3000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170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Fake news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4305150" y="1291900"/>
            <a:ext cx="34656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bufala (in inglese «hoax») è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indefinita nel tempo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bufala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è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totalmente falsa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(fake) 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inverosimile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 antonomasia.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Bufala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 quella diffusa nel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2014 riguardante il ritrovamento del corpo di una sirena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 una missione di recupero in mare. La notizia venne sostenuta e alimentata anche da alcuni politici.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realtà si trattava di un corpo di cera utilizzato per le riprese di un film.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169775" y="845500"/>
            <a:ext cx="3000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70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Bufale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 rotWithShape="1">
          <a:blip r:embed="rId4">
            <a:alphaModFix/>
          </a:blip>
          <a:srcRect b="6602" l="0" r="2742" t="3566"/>
          <a:stretch/>
        </p:blipFill>
        <p:spPr>
          <a:xfrm>
            <a:off x="-6099800" y="1455289"/>
            <a:ext cx="1815726" cy="34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7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3. Tipologie di fake news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407025" y="1210575"/>
            <a:ext cx="33699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Contenuto ingannatore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quando il contenuto viene spacciato come proveniente da fonti attendibili ma non è così.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Contenuto falso al 100%: 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quando il contenuto è completamente falso, costruito per trarre in inganno.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Contenuto manipolato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quando l'informazione reale, o l'immagine, viene manipolata per trarre in inganno.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Contenuto fuorviante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quando si fa uso ingannevole dell'informazione per inquadrare un problema o una persona.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4255050" y="1291900"/>
            <a:ext cx="3369900" cy="3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Collegamento ingannevole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quando titoli, immagini o didascalie non sono relative al fatto di cui si parla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Contesto ingannevole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quando il contenuto reale è accompagnato da informazioni contestuali false.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Manipolazione della satira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quando non c'è intenzione di procurare danno, ma il contenuto satirico viene utilizzato per trarre in inganno.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8"/>
          <p:cNvPicPr preferRelativeResize="0"/>
          <p:nvPr/>
        </p:nvPicPr>
        <p:blipFill rotWithShape="1">
          <a:blip r:embed="rId4">
            <a:alphaModFix/>
          </a:blip>
          <a:srcRect b="6602" l="0" r="2742" t="3566"/>
          <a:stretch/>
        </p:blipFill>
        <p:spPr>
          <a:xfrm>
            <a:off x="-6099800" y="1455289"/>
            <a:ext cx="1815726" cy="34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8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3. Tipologie di fake news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407025" y="1210575"/>
            <a:ext cx="3369900" cy="3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tipologia specifica di fake news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è quella delle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truffe online o via email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Si viene portati a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credere qualche cosa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falso per convincerci a compiere una certa azione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comprare qualche cosa, oppure fornire i nostri dati.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Controllare sempre l’attendibilità del mittente o del sito tramite una ricerca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diffidare da messaggi che ci invitano a fare cose del genere.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fianco notiamo una email apparentemente inviata da Poste italiane, che in realtà è stata inviata da anonimi a scopo di truffa.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4255050" y="1291900"/>
            <a:ext cx="33699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77226" y="1723230"/>
            <a:ext cx="4879050" cy="1697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/>
          <p:nvPr/>
        </p:nvSpPr>
        <p:spPr>
          <a:xfrm>
            <a:off x="3977225" y="1723225"/>
            <a:ext cx="1238400" cy="1224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>
            <a:off x="5119025" y="2515775"/>
            <a:ext cx="2569500" cy="255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230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9"/>
          <p:cNvSpPr txBox="1"/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4. Come proteggersi?</a:t>
            </a:r>
            <a:endParaRPr b="1" sz="2500">
              <a:solidFill>
                <a:srgbClr val="4E9CBA"/>
              </a:solidFill>
            </a:endParaRPr>
          </a:p>
        </p:txBody>
      </p:sp>
      <p:sp>
        <p:nvSpPr>
          <p:cNvPr id="141" name="Google Shape;141;p19"/>
          <p:cNvSpPr/>
          <p:nvPr/>
        </p:nvSpPr>
        <p:spPr>
          <a:xfrm>
            <a:off x="7072325" y="623900"/>
            <a:ext cx="171600" cy="152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9"/>
          <p:cNvSpPr txBox="1"/>
          <p:nvPr/>
        </p:nvSpPr>
        <p:spPr>
          <a:xfrm>
            <a:off x="365200" y="1116775"/>
            <a:ext cx="34182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Per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proteggerci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da questo tipo di notizie dobbiamo sempre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verificare le fonti tramite ricerche su internet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controllare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chi ha scritto l’articolo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perché molto spesso si tratta di siti che hanno un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nome simile a siti di notizie veritiere, per ingannare le persone meno attente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Eventualmente abbiamo a disposizione 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siti che possono aiutarci nella nostra ricerca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nel caso in cui Google non ci dia risposte soddisfacenti.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9"/>
          <p:cNvSpPr txBox="1"/>
          <p:nvPr/>
        </p:nvSpPr>
        <p:spPr>
          <a:xfrm>
            <a:off x="4230900" y="1655425"/>
            <a:ext cx="34182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Tra i numerosi siti esistenti: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it-IT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bufale.net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raccoglie le notizie pubblicate e  diffuse di recente, catalogandole come vere o false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b="1" lang="it-IT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butac.it:</a:t>
            </a:r>
            <a:r>
              <a:rPr b="1" lang="it-IT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simile al sito sopracitato, si tratta di un altro elenco nel quale le notizie vengono divise tra bufale e veritiere</a:t>
            </a:r>
            <a:endParaRPr baseline="30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0"/>
          <p:cNvSpPr txBox="1"/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b="1" lang="it-IT" sz="2500">
                <a:solidFill>
                  <a:srgbClr val="4E9CBA"/>
                </a:solidFill>
              </a:rPr>
              <a:t>GLOSSARIO</a:t>
            </a:r>
            <a:endParaRPr/>
          </a:p>
        </p:txBody>
      </p:sp>
      <p:sp>
        <p:nvSpPr>
          <p:cNvPr id="150" name="Google Shape;150;p20"/>
          <p:cNvSpPr txBox="1"/>
          <p:nvPr/>
        </p:nvSpPr>
        <p:spPr>
          <a:xfrm>
            <a:off x="756150" y="1295600"/>
            <a:ext cx="8229600" cy="3309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Fake (news)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Un termine inglese che sta a significare «falso», «contraffatto», «alterato». Può essere associato ad una notizia falsa (fake news) o ad un profilo di una persona inesistente.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Hoax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Termine inglese che significa «burla», «beffa», «falso allarme».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Ab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reviazione del termine hyperlink, indica il collegamento ipertestuale di una pagina web verso un altro contenuto (pagina, documento, file).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