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f9e02dc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f9e02dca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fba83c7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dfba83c7f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fb5f05ce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dfb5f05ce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e3f2a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dfe3f2af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fba83c7f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dfba83c7f9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ff06c05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dff06c05f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ff06c05f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ff06c05f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c003eb9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dc003eb95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ff06c05f1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ff06c05f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ff06c05f1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ff06c05f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0c65ce755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e0c65ce75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0c65ce755_5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0c65ce755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0c65ce755_5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e0c65ce755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0c65ce755_5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0c65ce755_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ff06c05f1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ff06c05f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0c65ce755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e0c65ce755_3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0c65ce755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e0c65ce755_3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4.pn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2.jp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STRUMENTI DI COMUNICAZIONE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L’interfaccia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Parte Superiore</a:t>
            </a:r>
            <a:endParaRPr sz="1700"/>
          </a:p>
        </p:txBody>
      </p:sp>
      <p:sp>
        <p:nvSpPr>
          <p:cNvPr id="190" name="Google Shape;190;p22"/>
          <p:cNvSpPr txBox="1"/>
          <p:nvPr/>
        </p:nvSpPr>
        <p:spPr>
          <a:xfrm>
            <a:off x="648675" y="1399100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241500" y="1450550"/>
            <a:ext cx="3159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posso cercare per: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indirizzo email del mittente o destinatario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arola chiave presente nella email o nell’allegato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41500" y="2704375"/>
            <a:ext cx="298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ACCOUNT GOOGLE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-IT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scegliere l’account da visualizzare.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887" y="1700062"/>
            <a:ext cx="5687424" cy="43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9325" y="2857525"/>
            <a:ext cx="5622974" cy="2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/>
          <p:nvPr/>
        </p:nvSpPr>
        <p:spPr>
          <a:xfrm>
            <a:off x="8691425" y="3157675"/>
            <a:ext cx="108000" cy="116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8609925" y="2826325"/>
            <a:ext cx="297300" cy="32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241500" y="3403275"/>
            <a:ext cx="304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ASSISTENZA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tramite le quali potremo modificare le impostazioni della casella di posta elettronica e consultare una guida</a:t>
            </a:r>
            <a:r>
              <a:rPr lang="it-IT" sz="11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8684925" y="2931025"/>
            <a:ext cx="147300" cy="11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0475" y="3641175"/>
            <a:ext cx="5622974" cy="2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>
            <a:off x="8765000" y="3714675"/>
            <a:ext cx="147300" cy="11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8081675" y="3609975"/>
            <a:ext cx="423000" cy="32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/>
        </p:nvSpPr>
        <p:spPr>
          <a:xfrm>
            <a:off x="341697" y="10076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Sezione Categorie</a:t>
            </a:r>
            <a:endParaRPr sz="1700"/>
          </a:p>
        </p:txBody>
      </p:sp>
      <p:sp>
        <p:nvSpPr>
          <p:cNvPr id="209" name="Google Shape;209;p23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L’interfaccia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8340575" y="971550"/>
            <a:ext cx="1452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7029450" y="4264825"/>
            <a:ext cx="885900" cy="2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341700" y="1291900"/>
            <a:ext cx="3453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 Gmail, le email possono essere automaticamente suddivise in: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Principale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generalmente sono email di persone che conosciamo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a messaggi che non compaiono in altre schede;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email provenienti da social network e siti di condivisione di contenuti multimediali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Promozioni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email contenenti offerte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Aggiornamenti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email contenenti notifiche di aggiornamenti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Forum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email provenienti da forum di discussione e mailing list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625" y="2483375"/>
            <a:ext cx="5361225" cy="12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3750075" y="2687525"/>
            <a:ext cx="5256300" cy="27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>
            <a:off x="331500" y="1363675"/>
            <a:ext cx="40284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parte centrale, viene visualizzato l’elenco delle email.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email sono identificate dal: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DEL MITTENTE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OGGETTO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 email,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ANTEPRIMA </a:t>
            </a:r>
            <a:r>
              <a:rPr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del corpo della</a:t>
            </a:r>
            <a:r>
              <a:rPr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email.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sono presenti, già da questa schermata possiamo vedere gli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allegati che accompagnano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email.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Inizialmente le email si presentano in ordine cronologico, dalla più recente, in alto, alla più vecchia, in fondo alla pagina. 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email nuove e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ancora aperte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 visualizzate in </a:t>
            </a:r>
            <a:r>
              <a:rPr b="1"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grassetto</a:t>
            </a:r>
            <a:r>
              <a:rPr lang="it-IT" sz="1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33149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Parte centrale</a:t>
            </a:r>
            <a:endParaRPr sz="1700"/>
          </a:p>
        </p:txBody>
      </p:sp>
      <p:sp>
        <p:nvSpPr>
          <p:cNvPr id="222" name="Google Shape;222;p24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</a:t>
            </a:r>
            <a:r>
              <a:rPr b="1" lang="it-IT" sz="2500">
                <a:solidFill>
                  <a:srgbClr val="4E9CBA"/>
                </a:solidFill>
              </a:rPr>
              <a:t>L’interfaccia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23" name="Google Shape;2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400" y="1571930"/>
            <a:ext cx="5159673" cy="120277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24"/>
          <p:cNvSpPr/>
          <p:nvPr/>
        </p:nvSpPr>
        <p:spPr>
          <a:xfrm>
            <a:off x="3781500" y="1978025"/>
            <a:ext cx="5110500" cy="796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/>
        </p:nvSpPr>
        <p:spPr>
          <a:xfrm>
            <a:off x="333947" y="10070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Menu</a:t>
            </a:r>
            <a:endParaRPr sz="1700"/>
          </a:p>
        </p:txBody>
      </p:sp>
      <p:sp>
        <p:nvSpPr>
          <p:cNvPr id="231" name="Google Shape;231;p25"/>
          <p:cNvSpPr txBox="1"/>
          <p:nvPr/>
        </p:nvSpPr>
        <p:spPr>
          <a:xfrm>
            <a:off x="241500" y="1599350"/>
            <a:ext cx="51405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permette di: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visualizzare le email appartenenti a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TUTTE LE CASELLE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gestire email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speciali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posticipate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importanti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inviate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 programma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in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bozze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in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spam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 nel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cestino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visualizzare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categorie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ed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etichette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gestirle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creare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partecipare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ad una 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riunione Meet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L’interfaccia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7029450" y="4275525"/>
            <a:ext cx="9324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/>
          <p:nvPr/>
        </p:nvSpPr>
        <p:spPr>
          <a:xfrm>
            <a:off x="5812275" y="624525"/>
            <a:ext cx="376800" cy="2617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5812275" y="3585700"/>
            <a:ext cx="376800" cy="36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5812275" y="4334550"/>
            <a:ext cx="376800" cy="36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350" y="412937"/>
            <a:ext cx="1832275" cy="4317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5"/>
          <p:cNvCxnSpPr/>
          <p:nvPr/>
        </p:nvCxnSpPr>
        <p:spPr>
          <a:xfrm flipH="1" rot="10800000">
            <a:off x="4083925" y="1571950"/>
            <a:ext cx="1599900" cy="5121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5"/>
          <p:cNvCxnSpPr/>
          <p:nvPr/>
        </p:nvCxnSpPr>
        <p:spPr>
          <a:xfrm flipH="1" rot="10800000">
            <a:off x="5164400" y="2442050"/>
            <a:ext cx="463200" cy="69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5"/>
          <p:cNvCxnSpPr/>
          <p:nvPr/>
        </p:nvCxnSpPr>
        <p:spPr>
          <a:xfrm>
            <a:off x="3490350" y="2971300"/>
            <a:ext cx="2221500" cy="8250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5"/>
          <p:cNvCxnSpPr/>
          <p:nvPr/>
        </p:nvCxnSpPr>
        <p:spPr>
          <a:xfrm>
            <a:off x="3367100" y="3378275"/>
            <a:ext cx="2330700" cy="11898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4951" y="1783375"/>
            <a:ext cx="943100" cy="4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/>
          <p:nvPr/>
        </p:nvSpPr>
        <p:spPr>
          <a:xfrm>
            <a:off x="6567425" y="2368225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</a:t>
            </a:r>
            <a:r>
              <a:rPr b="1" lang="it-IT" sz="2500">
                <a:solidFill>
                  <a:srgbClr val="4E9CBA"/>
                </a:solidFill>
              </a:rPr>
              <a:t>Scrivere una email 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429550" y="1841425"/>
            <a:ext cx="4615800" cy="17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Premiamo il pulsante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creare una nuova email.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aprirà la schermata dove poter inserire i dati che compongono la email: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OGGETTO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 DELLA MAIL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7029450" y="4275525"/>
            <a:ext cx="714600" cy="2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5">
            <a:alphaModFix/>
          </a:blip>
          <a:srcRect b="1180" l="970" r="961" t="1287"/>
          <a:stretch/>
        </p:blipFill>
        <p:spPr>
          <a:xfrm>
            <a:off x="5129475" y="1461500"/>
            <a:ext cx="3025475" cy="304345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288250" y="1291900"/>
            <a:ext cx="3971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Nella parte inferiore sono presenti le icone per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OPZIONI DI FORMATTAZIONE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mi permettono di formattare il testo della mail;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ALLEGARE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file, link, file da Drive e immagini;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ATTIVARE/DISATTIVARE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 riservata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INVIARE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la email;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ALTRE OPZIONI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tra cui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l’inserimento della firma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CESTINO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per eliminare la mail che sto scrivendo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917700" y="4462625"/>
            <a:ext cx="888000" cy="2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6548375" y="1926500"/>
            <a:ext cx="1225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407025" y="3430413"/>
            <a:ext cx="415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A, CC, CCN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destinatario/i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OGGETTO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titolo  della email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TESTO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contenuto della email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 txBox="1"/>
          <p:nvPr>
            <p:ph type="title"/>
          </p:nvPr>
        </p:nvSpPr>
        <p:spPr>
          <a:xfrm>
            <a:off x="241500" y="520700"/>
            <a:ext cx="7502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</a:t>
            </a:r>
            <a:r>
              <a:rPr b="1" lang="it-IT" sz="2500">
                <a:solidFill>
                  <a:srgbClr val="4E9CBA"/>
                </a:solidFill>
              </a:rPr>
              <a:t>Scrivere una email 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050" y="2133850"/>
            <a:ext cx="4861054" cy="4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 rotWithShape="1">
          <a:blip r:embed="rId5">
            <a:alphaModFix/>
          </a:blip>
          <a:srcRect b="19204" l="0" r="0" t="0"/>
          <a:stretch/>
        </p:blipFill>
        <p:spPr>
          <a:xfrm>
            <a:off x="4188050" y="3241177"/>
            <a:ext cx="4861049" cy="14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4325925" y="3925550"/>
            <a:ext cx="6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Testo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4523688" y="3241175"/>
            <a:ext cx="137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nomecognome@gmail.com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Aprire una mail in arrivo.</a:t>
            </a:r>
            <a:endParaRPr sz="1700"/>
          </a:p>
        </p:txBody>
      </p:sp>
      <p:sp>
        <p:nvSpPr>
          <p:cNvPr id="273" name="Google Shape;273;p28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Posta in arrivo: rispondere a una email</a:t>
            </a:r>
            <a:endParaRPr b="1" sz="2500">
              <a:solidFill>
                <a:srgbClr val="4E9CBA"/>
              </a:solidFill>
            </a:endParaRPr>
          </a:p>
        </p:txBody>
      </p:sp>
      <p:cxnSp>
        <p:nvCxnSpPr>
          <p:cNvPr id="274" name="Google Shape;274;p28"/>
          <p:cNvCxnSpPr/>
          <p:nvPr/>
        </p:nvCxnSpPr>
        <p:spPr>
          <a:xfrm flipH="1" rot="10800000">
            <a:off x="3353700" y="2568300"/>
            <a:ext cx="547800" cy="1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5" name="Google Shape;2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025" y="1380499"/>
            <a:ext cx="4940676" cy="313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/>
          <p:nvPr/>
        </p:nvSpPr>
        <p:spPr>
          <a:xfrm>
            <a:off x="3957650" y="1628850"/>
            <a:ext cx="4977000" cy="291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4357600" y="1703775"/>
            <a:ext cx="4022100" cy="267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"/>
          <p:cNvSpPr txBox="1"/>
          <p:nvPr/>
        </p:nvSpPr>
        <p:spPr>
          <a:xfrm>
            <a:off x="241500" y="1591575"/>
            <a:ext cx="356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CLICCARE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la mail di interesse nella parte centrale dello schermo.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 questo modo accediamo alla email che abbiamo ricevuto.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241500" y="2753050"/>
            <a:ext cx="3568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 NUOVE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APERTE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visualizzate in </a:t>
            </a:r>
            <a:r>
              <a:rPr b="1"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grassetto</a:t>
            </a: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volta aperte il grassetto viene tolto automaticamente.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9"/>
          <p:cNvCxnSpPr/>
          <p:nvPr/>
        </p:nvCxnSpPr>
        <p:spPr>
          <a:xfrm flipH="1" rot="10800000">
            <a:off x="5703538" y="2742113"/>
            <a:ext cx="8859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6" name="Google Shape;2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267" y="1363675"/>
            <a:ext cx="5741526" cy="328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9"/>
          <p:cNvSpPr/>
          <p:nvPr/>
        </p:nvSpPr>
        <p:spPr>
          <a:xfrm>
            <a:off x="3504027" y="1363675"/>
            <a:ext cx="2199600" cy="2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336749" y="1000675"/>
            <a:ext cx="5031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Interfaccia dell’apertura della mail ricevuta </a:t>
            </a:r>
            <a:endParaRPr sz="1700"/>
          </a:p>
        </p:txBody>
      </p:sp>
      <p:sp>
        <p:nvSpPr>
          <p:cNvPr id="289" name="Google Shape;289;p29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</a:t>
            </a:r>
            <a:r>
              <a:rPr b="1" lang="it-IT" sz="2500">
                <a:solidFill>
                  <a:srgbClr val="4E9CBA"/>
                </a:solidFill>
              </a:rPr>
              <a:t>Posta in arrivo</a:t>
            </a:r>
            <a:r>
              <a:rPr b="1" lang="it-IT" sz="2500">
                <a:solidFill>
                  <a:srgbClr val="4E9CBA"/>
                </a:solidFill>
              </a:rPr>
              <a:t>: rispondere a una email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407025" y="1528125"/>
            <a:ext cx="252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Una volta aperta la mail si presenta suddivisa in: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407025" y="2354700"/>
            <a:ext cx="346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ICONE SUPERIORI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TITOLO DELLA MAIL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CORPO DELLA MAIL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PULSANTI DI RISPOSTA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3649398" y="1662275"/>
            <a:ext cx="3613200" cy="2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4433325" y="2256750"/>
            <a:ext cx="3613200" cy="247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8471100" y="1925375"/>
            <a:ext cx="498600" cy="2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"/>
          <p:cNvSpPr txBox="1"/>
          <p:nvPr/>
        </p:nvSpPr>
        <p:spPr>
          <a:xfrm>
            <a:off x="5647700" y="1107238"/>
            <a:ext cx="18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3394275" y="1609175"/>
            <a:ext cx="2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4206825" y="2387100"/>
            <a:ext cx="2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8281225" y="1734300"/>
            <a:ext cx="2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3768150" y="1754275"/>
            <a:ext cx="3424200" cy="8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4847025" y="2398500"/>
            <a:ext cx="2785800" cy="219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3620775" y="2005513"/>
            <a:ext cx="3424200" cy="8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3277525" y="2005521"/>
            <a:ext cx="226500" cy="21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 txBox="1"/>
          <p:nvPr/>
        </p:nvSpPr>
        <p:spPr>
          <a:xfrm>
            <a:off x="341697" y="9972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Icone Superiori</a:t>
            </a:r>
            <a:endParaRPr sz="1700"/>
          </a:p>
        </p:txBody>
      </p:sp>
      <p:pic>
        <p:nvPicPr>
          <p:cNvPr id="309" name="Google Shape;3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075" y="2639213"/>
            <a:ext cx="55435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/>
          <p:nvPr/>
        </p:nvSpPr>
        <p:spPr>
          <a:xfrm>
            <a:off x="1103250" y="2698200"/>
            <a:ext cx="381900" cy="362700"/>
          </a:xfrm>
          <a:prstGeom prst="ellipse">
            <a:avLst/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2218625" y="2715045"/>
            <a:ext cx="381900" cy="363000"/>
          </a:xfrm>
          <a:prstGeom prst="ellipse">
            <a:avLst/>
          </a:prstGeom>
          <a:noFill/>
          <a:ln cap="flat" cmpd="sng" w="19050">
            <a:solidFill>
              <a:srgbClr val="F29F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3404375" y="2669599"/>
            <a:ext cx="381900" cy="362700"/>
          </a:xfrm>
          <a:prstGeom prst="ellipse">
            <a:avLst/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 rot="5400000">
            <a:off x="4187538" y="2421162"/>
            <a:ext cx="337500" cy="891600"/>
          </a:xfrm>
          <a:prstGeom prst="ellipse">
            <a:avLst/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1713259" y="2698050"/>
            <a:ext cx="381900" cy="363000"/>
          </a:xfrm>
          <a:prstGeom prst="ellipse">
            <a:avLst/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341700" y="3207825"/>
            <a:ext cx="190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tornare alla schermata generale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531600" y="1691913"/>
            <a:ext cx="152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archiviare la mail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2079200" y="2048813"/>
            <a:ext cx="16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eliminare la mail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3834488" y="1721388"/>
            <a:ext cx="223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segnarla come ancora da leggere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6028025" y="1866900"/>
            <a:ext cx="223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Sposta in un’altra cartella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0"/>
          <p:cNvCxnSpPr/>
          <p:nvPr/>
        </p:nvCxnSpPr>
        <p:spPr>
          <a:xfrm rot="5400000">
            <a:off x="803400" y="2981325"/>
            <a:ext cx="383700" cy="207900"/>
          </a:xfrm>
          <a:prstGeom prst="bentConnector3">
            <a:avLst>
              <a:gd fmla="val 3030" name="adj1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30"/>
          <p:cNvCxnSpPr>
            <a:stCxn id="311" idx="4"/>
          </p:cNvCxnSpPr>
          <p:nvPr/>
        </p:nvCxnSpPr>
        <p:spPr>
          <a:xfrm>
            <a:off x="2409575" y="3078045"/>
            <a:ext cx="4200" cy="683100"/>
          </a:xfrm>
          <a:prstGeom prst="straightConnector1">
            <a:avLst/>
          </a:prstGeom>
          <a:noFill/>
          <a:ln cap="flat" cmpd="sng" w="19050">
            <a:solidFill>
              <a:srgbClr val="F29F0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2" name="Google Shape;322;p30"/>
          <p:cNvCxnSpPr>
            <a:stCxn id="314" idx="1"/>
          </p:cNvCxnSpPr>
          <p:nvPr/>
        </p:nvCxnSpPr>
        <p:spPr>
          <a:xfrm rot="10800000">
            <a:off x="1422687" y="2281110"/>
            <a:ext cx="346500" cy="470100"/>
          </a:xfrm>
          <a:prstGeom prst="straightConnector1">
            <a:avLst/>
          </a:prstGeom>
          <a:noFill/>
          <a:ln cap="flat" cmpd="sng" w="1905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30"/>
          <p:cNvCxnSpPr>
            <a:stCxn id="313" idx="6"/>
          </p:cNvCxnSpPr>
          <p:nvPr/>
        </p:nvCxnSpPr>
        <p:spPr>
          <a:xfrm>
            <a:off x="4356288" y="3035712"/>
            <a:ext cx="155700" cy="486900"/>
          </a:xfrm>
          <a:prstGeom prst="straightConnector1">
            <a:avLst/>
          </a:prstGeom>
          <a:noFill/>
          <a:ln cap="flat" cmpd="sng" w="19050">
            <a:solidFill>
              <a:srgbClr val="03A63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0"/>
          <p:cNvCxnSpPr>
            <a:stCxn id="312" idx="0"/>
          </p:cNvCxnSpPr>
          <p:nvPr/>
        </p:nvCxnSpPr>
        <p:spPr>
          <a:xfrm flipH="1" rot="10800000">
            <a:off x="3595325" y="2294599"/>
            <a:ext cx="432600" cy="375000"/>
          </a:xfrm>
          <a:prstGeom prst="straightConnector1">
            <a:avLst/>
          </a:prstGeom>
          <a:noFill/>
          <a:ln cap="flat" cmpd="sng" w="19050">
            <a:solidFill>
              <a:srgbClr val="0597F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30"/>
          <p:cNvSpPr txBox="1"/>
          <p:nvPr>
            <p:ph type="title"/>
          </p:nvPr>
        </p:nvSpPr>
        <p:spPr>
          <a:xfrm>
            <a:off x="241500" y="567300"/>
            <a:ext cx="82296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Posta in arrivo</a:t>
            </a:r>
            <a:r>
              <a:rPr b="1" lang="it-IT" sz="2500">
                <a:solidFill>
                  <a:srgbClr val="4E9CBA"/>
                </a:solidFill>
              </a:rPr>
              <a:t>: rispondere a una email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1944550" y="3775075"/>
            <a:ext cx="21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segnalare come spam</a:t>
            </a:r>
            <a:endParaRPr/>
          </a:p>
        </p:txBody>
      </p:sp>
      <p:sp>
        <p:nvSpPr>
          <p:cNvPr id="327" name="Google Shape;327;p30"/>
          <p:cNvSpPr/>
          <p:nvPr/>
        </p:nvSpPr>
        <p:spPr>
          <a:xfrm rot="10800000">
            <a:off x="2718350" y="2676195"/>
            <a:ext cx="381900" cy="363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8" name="Google Shape;328;p30"/>
          <p:cNvCxnSpPr>
            <a:stCxn id="327" idx="4"/>
            <a:endCxn id="317" idx="2"/>
          </p:cNvCxnSpPr>
          <p:nvPr/>
        </p:nvCxnSpPr>
        <p:spPr>
          <a:xfrm rot="10800000">
            <a:off x="2909300" y="2449095"/>
            <a:ext cx="0" cy="22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0"/>
          <p:cNvSpPr txBox="1"/>
          <p:nvPr/>
        </p:nvSpPr>
        <p:spPr>
          <a:xfrm>
            <a:off x="4231150" y="3417700"/>
            <a:ext cx="190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Posticipare e aggiungere a Google Task una email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lang="it-IT">
                <a:highlight>
                  <a:srgbClr val="F2303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monitorare le attività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0"/>
          <p:cNvSpPr/>
          <p:nvPr/>
        </p:nvSpPr>
        <p:spPr>
          <a:xfrm rot="-8450046">
            <a:off x="5089251" y="2711058"/>
            <a:ext cx="381907" cy="362931"/>
          </a:xfrm>
          <a:prstGeom prst="ellipse">
            <a:avLst/>
          </a:prstGeom>
          <a:noFill/>
          <a:ln cap="flat" cmpd="sng" w="19050">
            <a:solidFill>
              <a:srgbClr val="F29F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1" name="Google Shape;331;p30"/>
          <p:cNvCxnSpPr>
            <a:stCxn id="330" idx="4"/>
          </p:cNvCxnSpPr>
          <p:nvPr/>
        </p:nvCxnSpPr>
        <p:spPr>
          <a:xfrm flipH="1" rot="10800000">
            <a:off x="5394804" y="2224424"/>
            <a:ext cx="836400" cy="527400"/>
          </a:xfrm>
          <a:prstGeom prst="straightConnector1">
            <a:avLst/>
          </a:prstGeom>
          <a:noFill/>
          <a:ln cap="flat" cmpd="sng" w="19050">
            <a:solidFill>
              <a:srgbClr val="F29F0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30"/>
          <p:cNvSpPr/>
          <p:nvPr/>
        </p:nvSpPr>
        <p:spPr>
          <a:xfrm>
            <a:off x="5612350" y="2696000"/>
            <a:ext cx="381900" cy="362700"/>
          </a:xfrm>
          <a:prstGeom prst="ellipse">
            <a:avLst/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3" name="Google Shape;333;p30"/>
          <p:cNvCxnSpPr>
            <a:stCxn id="332" idx="5"/>
          </p:cNvCxnSpPr>
          <p:nvPr/>
        </p:nvCxnSpPr>
        <p:spPr>
          <a:xfrm>
            <a:off x="5938322" y="3005584"/>
            <a:ext cx="657600" cy="601200"/>
          </a:xfrm>
          <a:prstGeom prst="straightConnector1">
            <a:avLst/>
          </a:prstGeom>
          <a:noFill/>
          <a:ln cap="flat" cmpd="sng" w="19050">
            <a:solidFill>
              <a:srgbClr val="0597F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30"/>
          <p:cNvSpPr txBox="1"/>
          <p:nvPr/>
        </p:nvSpPr>
        <p:spPr>
          <a:xfrm>
            <a:off x="6187050" y="3522600"/>
            <a:ext cx="25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un’etichetta alla mail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267" y="1363675"/>
            <a:ext cx="5741526" cy="328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/>
          <p:nvPr/>
        </p:nvSpPr>
        <p:spPr>
          <a:xfrm>
            <a:off x="3698850" y="1634975"/>
            <a:ext cx="4265400" cy="262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4505800" y="2315050"/>
            <a:ext cx="3458400" cy="238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4792650" y="2397650"/>
            <a:ext cx="2905200" cy="19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336749" y="1000675"/>
            <a:ext cx="5012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Titolo della Mail e Corpo della Mail</a:t>
            </a:r>
            <a:endParaRPr sz="1700"/>
          </a:p>
        </p:txBody>
      </p:sp>
      <p:sp>
        <p:nvSpPr>
          <p:cNvPr id="345" name="Google Shape;345;p31"/>
          <p:cNvSpPr txBox="1"/>
          <p:nvPr>
            <p:ph type="title"/>
          </p:nvPr>
        </p:nvSpPr>
        <p:spPr>
          <a:xfrm>
            <a:off x="241500" y="520700"/>
            <a:ext cx="640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ct val="1000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</a:t>
            </a:r>
            <a:r>
              <a:rPr b="1" lang="it-IT" sz="2500">
                <a:solidFill>
                  <a:srgbClr val="4E9CBA"/>
                </a:solidFill>
              </a:rPr>
              <a:t>Posta in arrivo</a:t>
            </a:r>
            <a:r>
              <a:rPr b="1" lang="it-IT" sz="2500">
                <a:solidFill>
                  <a:srgbClr val="4E9CBA"/>
                </a:solidFill>
              </a:rPr>
              <a:t>: rispondere a una email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3792750" y="1722050"/>
            <a:ext cx="3392700" cy="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1"/>
          <p:cNvSpPr txBox="1"/>
          <p:nvPr/>
        </p:nvSpPr>
        <p:spPr>
          <a:xfrm>
            <a:off x="501550" y="1528125"/>
            <a:ext cx="2866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Sotto le icone è presente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 DELLA 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(OGGETTO)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fianco viene indicata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l’etichetta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cui si trova attualmente.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Poco più sotto viene indicato il </a:t>
            </a: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mittente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il </a:t>
            </a: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parte centrale è presente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 mail.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3228275" y="1975025"/>
            <a:ext cx="2567700" cy="262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>
            <a:off x="3368050" y="2018550"/>
            <a:ext cx="1543800" cy="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GMAIL: COS’È E COME SI USA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E CONFIGURARE UN ACCOUNT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L’INTERFACCIA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SCRIVERE UNA EMAIL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 IN ARRIVO: RISPONDERE A UNA EMAIL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ETICHETTE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25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/>
        </p:nvSpPr>
        <p:spPr>
          <a:xfrm>
            <a:off x="336749" y="1000675"/>
            <a:ext cx="5127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Pulsanti di risposta</a:t>
            </a:r>
            <a:endParaRPr sz="1700"/>
          </a:p>
        </p:txBody>
      </p:sp>
      <p:sp>
        <p:nvSpPr>
          <p:cNvPr id="356" name="Google Shape;356;p32"/>
          <p:cNvSpPr/>
          <p:nvPr/>
        </p:nvSpPr>
        <p:spPr>
          <a:xfrm>
            <a:off x="6868175" y="1902350"/>
            <a:ext cx="1698300" cy="19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454050" y="1689925"/>
            <a:ext cx="3700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Finita la mail, scorrendo verso il basso, ci sono 2 pulsanti: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RISPONDI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per rispondere solo al mittente della email;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INOLTRA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per inoltrare la mail appena ricevuta ad altri indirizzi email.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2"/>
          <p:cNvSpPr txBox="1"/>
          <p:nvPr>
            <p:ph type="title"/>
          </p:nvPr>
        </p:nvSpPr>
        <p:spPr>
          <a:xfrm>
            <a:off x="241500" y="520700"/>
            <a:ext cx="640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Posta in arrivo: rispondere a una email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359" name="Google Shape;359;p32"/>
          <p:cNvPicPr preferRelativeResize="0"/>
          <p:nvPr/>
        </p:nvPicPr>
        <p:blipFill rotWithShape="1">
          <a:blip r:embed="rId4">
            <a:alphaModFix/>
          </a:blip>
          <a:srcRect b="0" l="0" r="18160" t="0"/>
          <a:stretch/>
        </p:blipFill>
        <p:spPr>
          <a:xfrm>
            <a:off x="4238300" y="1460325"/>
            <a:ext cx="4652324" cy="244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2"/>
          <p:cNvSpPr/>
          <p:nvPr/>
        </p:nvSpPr>
        <p:spPr>
          <a:xfrm>
            <a:off x="4238300" y="3544225"/>
            <a:ext cx="1374900" cy="42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6720750" y="1460325"/>
            <a:ext cx="2100000" cy="196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2" name="Google Shape;362;p32"/>
          <p:cNvCxnSpPr/>
          <p:nvPr/>
        </p:nvCxnSpPr>
        <p:spPr>
          <a:xfrm flipH="1" rot="-5400000">
            <a:off x="4145325" y="2770875"/>
            <a:ext cx="859500" cy="687300"/>
          </a:xfrm>
          <a:prstGeom prst="bentConnector3">
            <a:avLst>
              <a:gd fmla="val 1137" name="adj1"/>
            </a:avLst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3"/>
          <p:cNvSpPr txBox="1"/>
          <p:nvPr/>
        </p:nvSpPr>
        <p:spPr>
          <a:xfrm>
            <a:off x="336749" y="1000675"/>
            <a:ext cx="5127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369" name="Google Shape;369;p33"/>
          <p:cNvSpPr txBox="1"/>
          <p:nvPr/>
        </p:nvSpPr>
        <p:spPr>
          <a:xfrm>
            <a:off x="454050" y="1689925"/>
            <a:ext cx="3700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ETICHETTE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permettono di organizzare, raggruppare ed archiviare le mail che riceviamo.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 etichette ci aiutano a tenere in ordine la nostra posta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2303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creare una nuova etichetta clicchiamo sul tasto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una nuova etichetta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3"/>
          <p:cNvSpPr txBox="1"/>
          <p:nvPr>
            <p:ph type="title"/>
          </p:nvPr>
        </p:nvSpPr>
        <p:spPr>
          <a:xfrm>
            <a:off x="241500" y="520700"/>
            <a:ext cx="640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Etichette</a:t>
            </a:r>
            <a:endParaRPr b="1" sz="2500">
              <a:solidFill>
                <a:srgbClr val="4E9CBA"/>
              </a:solidFill>
            </a:endParaRPr>
          </a:p>
        </p:txBody>
      </p:sp>
      <p:cxnSp>
        <p:nvCxnSpPr>
          <p:cNvPr id="371" name="Google Shape;371;p33"/>
          <p:cNvCxnSpPr>
            <a:stCxn id="369" idx="3"/>
          </p:cNvCxnSpPr>
          <p:nvPr/>
        </p:nvCxnSpPr>
        <p:spPr>
          <a:xfrm>
            <a:off x="4154250" y="2644225"/>
            <a:ext cx="1290900" cy="815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72" name="Google Shape;3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4550" y="223462"/>
            <a:ext cx="1832275" cy="431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3"/>
          <p:cNvSpPr/>
          <p:nvPr/>
        </p:nvSpPr>
        <p:spPr>
          <a:xfrm>
            <a:off x="5599625" y="3123375"/>
            <a:ext cx="1452600" cy="658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4"/>
          <p:cNvSpPr txBox="1"/>
          <p:nvPr/>
        </p:nvSpPr>
        <p:spPr>
          <a:xfrm>
            <a:off x="336749" y="1000675"/>
            <a:ext cx="5127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Creare un’etichetta</a:t>
            </a:r>
            <a:endParaRPr sz="1700"/>
          </a:p>
        </p:txBody>
      </p:sp>
      <p:sp>
        <p:nvSpPr>
          <p:cNvPr id="380" name="Google Shape;380;p34"/>
          <p:cNvSpPr txBox="1"/>
          <p:nvPr/>
        </p:nvSpPr>
        <p:spPr>
          <a:xfrm>
            <a:off x="454050" y="1689925"/>
            <a:ext cx="3700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Andando 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nuova etichetta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aprirà una nuova finestra nella quale ci verrà chiesto di inserire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la nostra etichetta.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questo clicchiamo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l’etichetta verrà aggiunta al menu della nostra casella di posta elettronica.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4"/>
          <p:cNvSpPr txBox="1"/>
          <p:nvPr>
            <p:ph type="title"/>
          </p:nvPr>
        </p:nvSpPr>
        <p:spPr>
          <a:xfrm>
            <a:off x="241500" y="520700"/>
            <a:ext cx="640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Etichette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382" name="Google Shape;3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450" y="1155322"/>
            <a:ext cx="3838174" cy="18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4"/>
          <p:cNvSpPr/>
          <p:nvPr/>
        </p:nvSpPr>
        <p:spPr>
          <a:xfrm>
            <a:off x="4841800" y="1649000"/>
            <a:ext cx="3389100" cy="39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4" name="Google Shape;384;p34"/>
          <p:cNvCxnSpPr/>
          <p:nvPr/>
        </p:nvCxnSpPr>
        <p:spPr>
          <a:xfrm flipH="1" rot="10800000">
            <a:off x="4006725" y="3013750"/>
            <a:ext cx="4095000" cy="382500"/>
          </a:xfrm>
          <a:prstGeom prst="bentConnector3">
            <a:avLst>
              <a:gd fmla="val 100244" name="adj1"/>
            </a:avLst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0" name="Google Shape;390;p35"/>
          <p:cNvSpPr txBox="1"/>
          <p:nvPr/>
        </p:nvSpPr>
        <p:spPr>
          <a:xfrm>
            <a:off x="336749" y="1000675"/>
            <a:ext cx="5127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391" name="Google Shape;391;p35"/>
          <p:cNvSpPr txBox="1"/>
          <p:nvPr/>
        </p:nvSpPr>
        <p:spPr>
          <a:xfrm>
            <a:off x="454075" y="1363663"/>
            <a:ext cx="3700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visualizzare la nuova etichetta nel menu principale della 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sotto le altre caselle di posta elettronica.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l’etichetta dovremo cliccare sui tre puntini che compariranno al passaggio del mouse.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 txBox="1"/>
          <p:nvPr>
            <p:ph type="title"/>
          </p:nvPr>
        </p:nvSpPr>
        <p:spPr>
          <a:xfrm>
            <a:off x="241500" y="520700"/>
            <a:ext cx="640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Etichette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393" name="Google Shape;3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549" y="526600"/>
            <a:ext cx="1844025" cy="2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350" y="2253558"/>
            <a:ext cx="1905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5"/>
          <p:cNvSpPr/>
          <p:nvPr/>
        </p:nvSpPr>
        <p:spPr>
          <a:xfrm>
            <a:off x="5383550" y="2261325"/>
            <a:ext cx="2013900" cy="30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6" name="Google Shape;396;p35"/>
          <p:cNvCxnSpPr/>
          <p:nvPr/>
        </p:nvCxnSpPr>
        <p:spPr>
          <a:xfrm flipH="1">
            <a:off x="3866475" y="2659475"/>
            <a:ext cx="3403200" cy="680700"/>
          </a:xfrm>
          <a:prstGeom prst="bentConnector3">
            <a:avLst>
              <a:gd fmla="val -206" name="adj1"/>
            </a:avLst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2" name="Google Shape;402;p36"/>
          <p:cNvSpPr txBox="1"/>
          <p:nvPr/>
        </p:nvSpPr>
        <p:spPr>
          <a:xfrm>
            <a:off x="336749" y="1000675"/>
            <a:ext cx="51279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Modificare un’etichetta</a:t>
            </a:r>
            <a:endParaRPr sz="1700"/>
          </a:p>
        </p:txBody>
      </p:sp>
      <p:sp>
        <p:nvSpPr>
          <p:cNvPr id="403" name="Google Shape;403;p36"/>
          <p:cNvSpPr txBox="1"/>
          <p:nvPr/>
        </p:nvSpPr>
        <p:spPr>
          <a:xfrm>
            <a:off x="454075" y="1363663"/>
            <a:ext cx="3700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Avremo la possibilità di: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Cambiare colore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dell’etichetta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Nascondere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l’etichetta, così che non sia visibile nel menu delle cartelle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Nascondere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l’etichetta dell’elenco dei messaggi, così che non sia visualizzata accanto alla mail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Rimuoverla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quindi eliminarla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6"/>
          <p:cNvSpPr txBox="1"/>
          <p:nvPr>
            <p:ph type="title"/>
          </p:nvPr>
        </p:nvSpPr>
        <p:spPr>
          <a:xfrm>
            <a:off x="241500" y="520700"/>
            <a:ext cx="64038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Etichette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5383550" y="2261325"/>
            <a:ext cx="2013900" cy="303300"/>
          </a:xfrm>
          <a:prstGeom prst="roundRect">
            <a:avLst>
              <a:gd fmla="val 16667" name="adj"/>
            </a:avLst>
          </a:prstGeom>
          <a:solidFill>
            <a:srgbClr val="FFE300">
              <a:alpha val="2363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275" y="835025"/>
            <a:ext cx="4013575" cy="3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6"/>
          <p:cNvCxnSpPr/>
          <p:nvPr/>
        </p:nvCxnSpPr>
        <p:spPr>
          <a:xfrm flipH="1" rot="10800000">
            <a:off x="3234850" y="1312250"/>
            <a:ext cx="2708700" cy="6876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8" name="Google Shape;408;p36"/>
          <p:cNvCxnSpPr/>
          <p:nvPr/>
        </p:nvCxnSpPr>
        <p:spPr>
          <a:xfrm flipH="1" rot="10800000">
            <a:off x="3957625" y="1922525"/>
            <a:ext cx="1992900" cy="3510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9" name="Google Shape;409;p36"/>
          <p:cNvCxnSpPr/>
          <p:nvPr/>
        </p:nvCxnSpPr>
        <p:spPr>
          <a:xfrm>
            <a:off x="3726050" y="2771725"/>
            <a:ext cx="2273400" cy="2385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0" name="Google Shape;410;p36"/>
          <p:cNvCxnSpPr/>
          <p:nvPr/>
        </p:nvCxnSpPr>
        <p:spPr>
          <a:xfrm>
            <a:off x="3213800" y="3333100"/>
            <a:ext cx="3017400" cy="6735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417" name="Google Shape;417;p37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Allegato: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file  che viene inviato assieme a un messaggio di posta elettronica</a:t>
            </a:r>
            <a:endParaRPr sz="12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posta elettronica. Servizio Internet che consente di inviare e ricevere messaggi utilizzando un dispositivo (pc, smartphone, tablet) connesso in rete attraverso un proprio account di posta registrato presso un fornitore del servizio.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Etichetta: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sistema per organizzare e categorizzare le mail che riceviamo.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Link: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 ad indicare un collegamento ipertestuale tra due pagine diverse.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operativo: </a:t>
            </a:r>
            <a:r>
              <a:rPr lang="it-IT" sz="1000">
                <a:solidFill>
                  <a:schemeClr val="dk1"/>
                </a:solidFill>
                <a:highlight>
                  <a:srgbClr val="FFFFFF"/>
                </a:highlight>
              </a:rPr>
              <a:t>insieme di componenti software che permettono l’</a:t>
            </a:r>
            <a:r>
              <a:rPr lang="it-IT" sz="1000">
                <a:solidFill>
                  <a:schemeClr val="dk1"/>
                </a:solidFill>
              </a:rPr>
              <a:t>utilizzo e la gestione degli elementi hardware, delle periferiche e delle risorse software attraverso un’interfaccia grafica con l’utente</a:t>
            </a:r>
            <a:endParaRPr b="1" sz="10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elevato di</a:t>
            </a: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non richieste generalmente relative a pubblicità indesiderata.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Utente: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nome con il quale l'utente viene riconosciuto da un computer, da un programma o da un server. Può coincidere con l’indirizzo email personale.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GMail - Cos’è e come si usa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Gmail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è l’applicazione di Google 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gestire la propria casella di posta elettronica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Cosa possiamo fare con Gmail e perchè è utilizzata da milioni di persone nel mondo?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Grazie a questa app è possibile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consultare facilmente la propria mail da qualunque device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gestire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più account contemporaneamente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assegnare alle email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etichette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specifiche per poterle visualizzare più facilmente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programmare gli invii delle email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ad orari predefiniti e tanto altro.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Gmail ha inoltre un ottimo sistema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Antispam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rende la nostra email più sicura.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Come scopriremo, infine, Gmail si integra perfettamente con le altre applicazioni Google (Contatti, Drive, Calendar, Meet… creando un ambiente di lavoro ideale).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775" y="2081000"/>
            <a:ext cx="729850" cy="2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07300" y="1465375"/>
            <a:ext cx="49362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vviamo il nostro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BROWSER,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 esempio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Google Chrome</a:t>
            </a:r>
            <a:endParaRPr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primo accesso potrà essere necessario configurare il nostro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tramite il pulsante Accedi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</a:t>
            </a:r>
            <a:r>
              <a:rPr b="1" lang="it-IT" sz="2500">
                <a:solidFill>
                  <a:srgbClr val="4E9CBA"/>
                </a:solidFill>
              </a:rPr>
              <a:t>Creare e configurare un account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025" y="2378350"/>
            <a:ext cx="7837949" cy="25200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3" name="Google Shape;113;p16"/>
          <p:cNvCxnSpPr>
            <a:endCxn id="114" idx="1"/>
          </p:cNvCxnSpPr>
          <p:nvPr/>
        </p:nvCxnSpPr>
        <p:spPr>
          <a:xfrm>
            <a:off x="4322500" y="2224250"/>
            <a:ext cx="3620700" cy="2580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6"/>
          <p:cNvSpPr/>
          <p:nvPr/>
        </p:nvSpPr>
        <p:spPr>
          <a:xfrm>
            <a:off x="7943200" y="2333600"/>
            <a:ext cx="547800" cy="29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Creare e configurare un account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100" y="567337"/>
            <a:ext cx="3598650" cy="39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407025" y="1210575"/>
            <a:ext cx="5661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Tramite il pulsante Accedi potremo: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698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it-IT" sz="1000">
                <a:solidFill>
                  <a:schemeClr val="dk1"/>
                </a:solidFill>
                <a:highlight>
                  <a:srgbClr val="FFFFFF"/>
                </a:highlight>
              </a:rPr>
              <a:t>Accedere</a:t>
            </a:r>
            <a:r>
              <a:rPr lang="it-IT" sz="1000">
                <a:solidFill>
                  <a:schemeClr val="dk1"/>
                </a:solidFill>
                <a:highlight>
                  <a:srgbClr val="FFFFFF"/>
                </a:highlight>
              </a:rPr>
              <a:t> al nostro account (se già ne possediamo uno)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it-IT" sz="1000">
                <a:solidFill>
                  <a:schemeClr val="dk1"/>
                </a:solidFill>
                <a:highlight>
                  <a:srgbClr val="FFFFFF"/>
                </a:highlight>
              </a:rPr>
              <a:t>Creare</a:t>
            </a:r>
            <a:r>
              <a:rPr lang="it-IT" sz="1000">
                <a:solidFill>
                  <a:schemeClr val="dk1"/>
                </a:solidFill>
                <a:highlight>
                  <a:srgbClr val="FFFFFF"/>
                </a:highlight>
              </a:rPr>
              <a:t> un nuovo account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292100" lvl="0" marL="698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it-IT" sz="1000">
                <a:solidFill>
                  <a:schemeClr val="dk1"/>
                </a:solidFill>
                <a:highlight>
                  <a:srgbClr val="FFFFFF"/>
                </a:highlight>
              </a:rPr>
              <a:t>Recuperare </a:t>
            </a:r>
            <a:r>
              <a:rPr lang="it-IT" sz="1000">
                <a:solidFill>
                  <a:schemeClr val="dk1"/>
                </a:solidFill>
                <a:highlight>
                  <a:srgbClr val="FFFFFF"/>
                </a:highlight>
              </a:rPr>
              <a:t>un indirizzo email dimenticato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Se disponiamo di un account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Google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sarà sufficiente digitare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indirizzo email e password nei campi richiesti.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</a:t>
            </a:r>
            <a:r>
              <a:rPr b="1" lang="it-IT" sz="2500">
                <a:solidFill>
                  <a:srgbClr val="4E9CBA"/>
                </a:solidFill>
              </a:rPr>
              <a:t>Creare e configurare un account</a:t>
            </a:r>
            <a:endParaRPr b="1" sz="2500">
              <a:solidFill>
                <a:srgbClr val="4E9CBA"/>
              </a:solidFill>
            </a:endParaRPr>
          </a:p>
        </p:txBody>
      </p:sp>
      <p:cxnSp>
        <p:nvCxnSpPr>
          <p:cNvPr id="131" name="Google Shape;131;p18"/>
          <p:cNvCxnSpPr/>
          <p:nvPr/>
        </p:nvCxnSpPr>
        <p:spPr>
          <a:xfrm flipH="1" rot="10800000">
            <a:off x="5105588" y="2482850"/>
            <a:ext cx="8859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8"/>
          <p:cNvCxnSpPr/>
          <p:nvPr/>
        </p:nvCxnSpPr>
        <p:spPr>
          <a:xfrm flipH="1" rot="10800000">
            <a:off x="5181788" y="4100400"/>
            <a:ext cx="885900" cy="9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600" y="544842"/>
            <a:ext cx="3722750" cy="405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5554050" y="2029900"/>
            <a:ext cx="2852400" cy="52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5554050" y="3615850"/>
            <a:ext cx="964800" cy="250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407025" y="1773763"/>
            <a:ext cx="429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Se disponiamo già di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ACCOUNT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digitare il nostro indirizzo email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digitare la password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07025" y="3541150"/>
            <a:ext cx="4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abbiamo un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ACCOUNT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potremo crearne uno.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3115350" y="2301700"/>
            <a:ext cx="2154600" cy="69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8"/>
          <p:cNvCxnSpPr>
            <a:stCxn id="137" idx="3"/>
          </p:cNvCxnSpPr>
          <p:nvPr/>
        </p:nvCxnSpPr>
        <p:spPr>
          <a:xfrm>
            <a:off x="4701825" y="3741250"/>
            <a:ext cx="631200" cy="6000"/>
          </a:xfrm>
          <a:prstGeom prst="straightConnector1">
            <a:avLst/>
          </a:prstGeom>
          <a:noFill/>
          <a:ln cap="flat" cmpd="sng" w="38100">
            <a:solidFill>
              <a:srgbClr val="F2303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L’interfaccia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241500" y="1108550"/>
            <a:ext cx="621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Aprendo Gmail vediamo la schermata generale divisa in diverse sezioni: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100" y="1446875"/>
            <a:ext cx="6537799" cy="35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7599150" y="1497475"/>
            <a:ext cx="171600" cy="172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1371875" y="1446875"/>
            <a:ext cx="6468900" cy="29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2506675" y="1939850"/>
            <a:ext cx="3324600" cy="23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303100" y="1795100"/>
            <a:ext cx="1152900" cy="249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2506675" y="2213450"/>
            <a:ext cx="5036700" cy="2740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1112375" y="1383625"/>
            <a:ext cx="2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792700" y="1857500"/>
            <a:ext cx="2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304750" y="2013900"/>
            <a:ext cx="2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043500" y="1857500"/>
            <a:ext cx="2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2303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L’interfaccia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241500" y="1186500"/>
            <a:ext cx="3018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sezioni sono fondamentalmente 4: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BARRA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SUPERIORE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mostra la barra di ricerca e l’icona dell’account.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SEZIONE CATEGORIE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presenta le categorie in cui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vengono,  generalmente, suddivise le email.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800" y="1881625"/>
            <a:ext cx="5723024" cy="21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8762100" y="1904450"/>
            <a:ext cx="171600" cy="172500"/>
          </a:xfrm>
          <a:prstGeom prst="ellipse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9800" y="2997085"/>
            <a:ext cx="5723025" cy="32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L’interfaccia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 title="3"/>
          <p:cNvSpPr txBox="1"/>
          <p:nvPr/>
        </p:nvSpPr>
        <p:spPr>
          <a:xfrm>
            <a:off x="241500" y="1108550"/>
            <a:ext cx="3018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3.  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mostra le  email.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4.   BARRA LATERALE</a:t>
            </a:r>
            <a:r>
              <a:rPr lang="it-IT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indica quante email dobbiamo ancora aprire, le cartelle in cui sono suddivise le email e il collegamento all’app meet, oltre al tasto per scrivere una nuova email.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230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800" y="1390000"/>
            <a:ext cx="5757125" cy="7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5">
            <a:alphaModFix/>
          </a:blip>
          <a:srcRect b="51608" l="0" r="0" t="0"/>
          <a:stretch/>
        </p:blipFill>
        <p:spPr>
          <a:xfrm>
            <a:off x="3259800" y="2310650"/>
            <a:ext cx="1231925" cy="129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5">
            <a:alphaModFix/>
          </a:blip>
          <a:srcRect b="0" l="0" r="0" t="81148"/>
          <a:stretch/>
        </p:blipFill>
        <p:spPr>
          <a:xfrm>
            <a:off x="3259800" y="3606774"/>
            <a:ext cx="1231925" cy="5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